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jpeg" ContentType="image/jpeg"/>
  <Override PartName="/ppt/notesSlides/notesSlide3.xml" ContentType="application/vnd.openxmlformats-officedocument.presentationml.notesSlide+xml"/>
  <Override PartName="/ppt/media/image2.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3.jpeg" ContentType="image/jpeg"/>
  <Override PartName="/ppt/media/image4.jpeg" ContentType="image/jpeg"/>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5.jpeg" ContentType="image/jpe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6.jpeg" ContentType="image/jpeg"/>
  <Override PartName="/ppt/notesSlides/notesSlide19.xml" ContentType="application/vnd.openxmlformats-officedocument.presentationml.notesSlide+xml"/>
  <Override PartName="/ppt/notesSlides/notesSlide20.xml" ContentType="application/vnd.openxmlformats-officedocument.presentationml.notesSlide+xml"/>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notesSlides/notesSlide21.xml" ContentType="application/vnd.openxmlformats-officedocument.presentationml.notesSlide+xml"/>
  <Override PartName="/ppt/notesSlides/notesSlide22.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D51ADE6A-740E-44AE-83CC-AE7238B6C88D}"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6" name="Shape 126"/>
          <p:cNvSpPr/>
          <p:nvPr>
            <p:ph type="sldImg"/>
          </p:nvPr>
        </p:nvSpPr>
        <p:spPr>
          <a:prstGeom prst="rect">
            <a:avLst/>
          </a:prstGeom>
        </p:spPr>
        <p:txBody>
          <a:bodyPr/>
          <a:lstStyle/>
          <a:p>
            <a:pPr/>
          </a:p>
        </p:txBody>
      </p:sp>
      <p:sp>
        <p:nvSpPr>
          <p:cNvPr id="127" name="Shape 127"/>
          <p:cNvSpPr/>
          <p:nvPr>
            <p:ph type="body" sz="quarter" idx="1"/>
          </p:nvPr>
        </p:nvSpPr>
        <p:spPr>
          <a:prstGeom prst="rect">
            <a:avLst/>
          </a:prstGeom>
        </p:spPr>
        <p:txBody>
          <a:bodyPr/>
          <a:lstStyle/>
          <a:p>
            <a:pPr/>
            <a:r>
              <a:t> Technical quality</a:t>
            </a:r>
          </a:p>
          <a:p>
            <a:pPr/>
            <a:r>
              <a:t>duh?</a:t>
            </a:r>
          </a:p>
          <a:p>
            <a:pPr/>
          </a:p>
          <a:p>
            <a:pPr/>
            <a:r>
              <a:t> Operational health</a:t>
            </a:r>
          </a:p>
          <a:p>
            <a:pPr/>
            <a:r>
              <a:t>Ongoing ability to incorporate new code contributions and new developers, and to be responsive to incoming bug reports</a:t>
            </a:r>
          </a:p>
          <a:p>
            <a:pPr/>
          </a:p>
          <a:p>
            <a:pPr/>
            <a:r>
              <a:t> Survivability</a:t>
            </a:r>
          </a:p>
          <a:p>
            <a:pPr/>
            <a:r>
              <a:t>Ability to exist independently of any individual participant or sponsor; even if all of its founding members were to move on to other things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9" name="Shape 219"/>
          <p:cNvSpPr/>
          <p:nvPr>
            <p:ph type="sldImg"/>
          </p:nvPr>
        </p:nvSpPr>
        <p:spPr>
          <a:prstGeom prst="rect">
            <a:avLst/>
          </a:prstGeom>
        </p:spPr>
        <p:txBody>
          <a:bodyPr/>
          <a:lstStyle/>
          <a:p>
            <a:pPr/>
          </a:p>
        </p:txBody>
      </p:sp>
      <p:sp>
        <p:nvSpPr>
          <p:cNvPr id="220" name="Shape 220"/>
          <p:cNvSpPr/>
          <p:nvPr>
            <p:ph type="body" sz="quarter" idx="1"/>
          </p:nvPr>
        </p:nvSpPr>
        <p:spPr>
          <a:prstGeom prst="rect">
            <a:avLst/>
          </a:prstGeom>
        </p:spPr>
        <p:txBody>
          <a:bodyPr/>
          <a:lstStyle/>
          <a:p>
            <a:pPr/>
            <a:r>
              <a:t>One of the challenges of studying this that you face is finding projects that have gone through a variety of different types of forking.</a:t>
            </a:r>
          </a:p>
          <a:p>
            <a:pPr/>
            <a:r>
              <a:t>We also need for those projects to have survived, </a:t>
            </a:r>
          </a:p>
          <a:p>
            <a:pPr/>
            <a:r>
              <a:t>and for the records to have survived.</a:t>
            </a:r>
          </a:p>
          <a:p>
            <a:pPr/>
          </a:p>
          <a:p>
            <a:pPr/>
            <a:r>
              <a:t>Unfortunately, that leaves us with a small sample. </a:t>
            </a:r>
          </a:p>
          <a:p>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1" name="Shape 231"/>
          <p:cNvSpPr/>
          <p:nvPr>
            <p:ph type="sldImg"/>
          </p:nvPr>
        </p:nvSpPr>
        <p:spPr>
          <a:prstGeom prst="rect">
            <a:avLst/>
          </a:prstGeom>
        </p:spPr>
        <p:txBody>
          <a:bodyPr/>
          <a:lstStyle/>
          <a:p>
            <a:pPr/>
          </a:p>
        </p:txBody>
      </p:sp>
      <p:sp>
        <p:nvSpPr>
          <p:cNvPr id="232" name="Shape 232"/>
          <p:cNvSpPr/>
          <p:nvPr>
            <p:ph type="body" sz="quarter" idx="1"/>
          </p:nvPr>
        </p:nvSpPr>
        <p:spPr>
          <a:prstGeom prst="rect">
            <a:avLst/>
          </a:prstGeom>
        </p:spPr>
        <p:txBody>
          <a:bodyPr/>
          <a:lstStyle/>
          <a:p>
            <a:pPr/>
            <a:r>
              <a:t>We’re dealing with a variety of different data types:</a:t>
            </a:r>
          </a:p>
          <a:p>
            <a:pPr/>
            <a:r>
              <a:t>social interactions over time, that both have content and represent relationships between people.</a:t>
            </a:r>
          </a:p>
          <a:p>
            <a:pPr/>
            <a:r>
              <a:t>This requires us to do two different types of analysis: Time series analysis and social network analysis</a:t>
            </a:r>
          </a:p>
          <a:p>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7" name="Shape 237"/>
          <p:cNvSpPr/>
          <p:nvPr>
            <p:ph type="sldImg"/>
          </p:nvPr>
        </p:nvSpPr>
        <p:spPr>
          <a:prstGeom prst="rect">
            <a:avLst/>
          </a:prstGeom>
        </p:spPr>
        <p:txBody>
          <a:bodyPr/>
          <a:lstStyle/>
          <a:p>
            <a:pPr/>
          </a:p>
        </p:txBody>
      </p:sp>
      <p:sp>
        <p:nvSpPr>
          <p:cNvPr id="238" name="Shape 238"/>
          <p:cNvSpPr/>
          <p:nvPr>
            <p:ph type="body" sz="quarter" idx="1"/>
          </p:nvPr>
        </p:nvSpPr>
        <p:spPr>
          <a:prstGeom prst="rect">
            <a:avLst/>
          </a:prstGeom>
        </p:spPr>
        <p:txBody>
          <a:bodyPr/>
          <a:lstStyle/>
          <a:p>
            <a:pPr/>
            <a:r>
              <a:t>Here’s my data:</a:t>
            </a:r>
          </a:p>
          <a:p>
            <a:pPr/>
            <a:r>
              <a:t>The contents of the messages sent and received on the projects developers mailing list, for the time period of 10-month run-up to the fork. </a:t>
            </a:r>
          </a:p>
          <a:p>
            <a:pPr/>
            <a:r>
              <a:t>Here’s why it matters:</a:t>
            </a:r>
          </a:p>
          <a:p>
            <a:pPr/>
            <a:r>
              <a:t>The objective was to be able to intervene, or evaluate the health. </a:t>
            </a:r>
          </a:p>
          <a:p>
            <a:pPr/>
            <a:r>
              <a:t>Anomaly detection of the time series analysis may be used by the project stakeholders/investors as key indicators left in the record, that can reliably be used to predict, or to identify problems among the developers, and intervene if need be.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2" name="Shape 252"/>
          <p:cNvSpPr/>
          <p:nvPr>
            <p:ph type="sldImg"/>
          </p:nvPr>
        </p:nvSpPr>
        <p:spPr>
          <a:prstGeom prst="rect">
            <a:avLst/>
          </a:prstGeom>
        </p:spPr>
        <p:txBody>
          <a:bodyPr/>
          <a:lstStyle/>
          <a:p>
            <a:pPr/>
          </a:p>
        </p:txBody>
      </p:sp>
      <p:sp>
        <p:nvSpPr>
          <p:cNvPr id="253" name="Shape 253"/>
          <p:cNvSpPr/>
          <p:nvPr>
            <p:ph type="body" sz="quarter" idx="1"/>
          </p:nvPr>
        </p:nvSpPr>
        <p:spPr>
          <a:prstGeom prst="rect">
            <a:avLst/>
          </a:prstGeom>
        </p:spPr>
        <p:txBody>
          <a:bodyPr/>
          <a:lstStyle/>
          <a:p>
            <a:pPr/>
            <a:r>
              <a:t> They noticed that there was a steady increase in negative feedback to the music played on the commercial had become incredibly irritating after multiple airings, and consumers were flocking to social media to vent their frustrations.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8" name="Shape 258"/>
          <p:cNvSpPr/>
          <p:nvPr>
            <p:ph type="sldImg"/>
          </p:nvPr>
        </p:nvSpPr>
        <p:spPr>
          <a:prstGeom prst="rect">
            <a:avLst/>
          </a:prstGeom>
        </p:spPr>
        <p:txBody>
          <a:bodyPr/>
          <a:lstStyle/>
          <a:p>
            <a:pPr/>
          </a:p>
        </p:txBody>
      </p:sp>
      <p:sp>
        <p:nvSpPr>
          <p:cNvPr id="259" name="Shape 259"/>
          <p:cNvSpPr/>
          <p:nvPr>
            <p:ph type="body" sz="quarter" idx="1"/>
          </p:nvPr>
        </p:nvSpPr>
        <p:spPr>
          <a:prstGeom prst="rect">
            <a:avLst/>
          </a:prstGeom>
        </p:spPr>
        <p:txBody>
          <a:bodyPr/>
          <a:lstStyle/>
          <a:p>
            <a:pPr/>
            <a:r>
              <a:t>Examples:</a:t>
            </a:r>
            <a:br/>
            <a:r>
              <a:t>”Wow, I really like the new light sabers!",</a:t>
            </a:r>
          </a:p>
          <a:p>
            <a:pPr/>
            <a:r>
              <a:t>"That book was excellent.",</a:t>
            </a:r>
          </a:p>
          <a:p>
            <a:pPr/>
            <a:r>
              <a:t>"R is a fantastic language.",</a:t>
            </a:r>
          </a:p>
          <a:p>
            <a:pPr/>
            <a:r>
              <a:t>"The service in this restaurant was miserable.",</a:t>
            </a:r>
          </a:p>
          <a:p>
            <a:pPr/>
            <a:r>
              <a:t>"This is neither positive or negative.",</a:t>
            </a:r>
          </a:p>
          <a:p>
            <a:pPr/>
            <a:r>
              <a:t>"The waiter forget about my a dessert -- what a poor service!"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0" name="Shape 310"/>
          <p:cNvSpPr/>
          <p:nvPr>
            <p:ph type="sldImg"/>
          </p:nvPr>
        </p:nvSpPr>
        <p:spPr>
          <a:prstGeom prst="rect">
            <a:avLst/>
          </a:prstGeom>
        </p:spPr>
        <p:txBody>
          <a:bodyPr/>
          <a:lstStyle/>
          <a:p>
            <a:pPr/>
          </a:p>
        </p:txBody>
      </p:sp>
      <p:sp>
        <p:nvSpPr>
          <p:cNvPr id="311" name="Shape 311"/>
          <p:cNvSpPr/>
          <p:nvPr>
            <p:ph type="body" sz="quarter" idx="1"/>
          </p:nvPr>
        </p:nvSpPr>
        <p:spPr>
          <a:prstGeom prst="rect">
            <a:avLst/>
          </a:prstGeom>
        </p:spPr>
        <p:txBody>
          <a:bodyPr/>
          <a:lstStyle/>
          <a:p>
            <a:pPr/>
            <a:r>
              <a:t>are there signals in the data that would statistically stand out as anomalies?</a:t>
            </a:r>
          </a:p>
          <a:p>
            <a:pPr/>
          </a:p>
          <a:p>
            <a:pPr/>
            <a:r>
              <a:t>What would get flagged as a potentially negative sentiment?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8" name="Shape 318"/>
          <p:cNvSpPr/>
          <p:nvPr>
            <p:ph type="sldImg"/>
          </p:nvPr>
        </p:nvSpPr>
        <p:spPr>
          <a:prstGeom prst="rect">
            <a:avLst/>
          </a:prstGeom>
        </p:spPr>
        <p:txBody>
          <a:bodyPr/>
          <a:lstStyle/>
          <a:p>
            <a:pPr/>
          </a:p>
        </p:txBody>
      </p:sp>
      <p:sp>
        <p:nvSpPr>
          <p:cNvPr id="319" name="Shape 319"/>
          <p:cNvSpPr/>
          <p:nvPr>
            <p:ph type="body" sz="quarter" idx="1"/>
          </p:nvPr>
        </p:nvSpPr>
        <p:spPr>
          <a:prstGeom prst="rect">
            <a:avLst/>
          </a:prstGeom>
        </p:spPr>
        <p:txBody>
          <a:bodyPr/>
          <a:lstStyle/>
          <a:p>
            <a:pPr/>
            <a:r>
              <a:t>these are tangible examples of what the algorithm would flag as a negative sentiment, </a:t>
            </a:r>
          </a:p>
          <a:p>
            <a:pPr/>
            <a:r>
              <a:t>when you get enough of these, you see a negative trend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7" name="Shape 327"/>
          <p:cNvSpPr/>
          <p:nvPr>
            <p:ph type="sldImg"/>
          </p:nvPr>
        </p:nvSpPr>
        <p:spPr>
          <a:prstGeom prst="rect">
            <a:avLst/>
          </a:prstGeom>
        </p:spPr>
        <p:txBody>
          <a:bodyPr/>
          <a:lstStyle/>
          <a:p>
            <a:pPr/>
          </a:p>
        </p:txBody>
      </p:sp>
      <p:sp>
        <p:nvSpPr>
          <p:cNvPr id="328" name="Shape 328"/>
          <p:cNvSpPr/>
          <p:nvPr>
            <p:ph type="body" sz="quarter" idx="1"/>
          </p:nvPr>
        </p:nvSpPr>
        <p:spPr>
          <a:prstGeom prst="rect">
            <a:avLst/>
          </a:prstGeom>
        </p:spPr>
        <p:txBody>
          <a:bodyPr/>
          <a:lstStyle/>
          <a:p>
            <a:pPr marL="271638" indent="-271638">
              <a:buSzPct val="75000"/>
              <a:buChar char="-"/>
            </a:pPr>
            <a:r>
              <a:t>You can use it to identify outliers, so, the technique works</a:t>
            </a:r>
          </a:p>
          <a:p>
            <a:pPr marL="271638" indent="-271638">
              <a:buSzPct val="75000"/>
              <a:buChar char="-"/>
            </a:pPr>
            <a:r>
              <a:t>We do find anomalies close to, but not necessarily on the fork date</a:t>
            </a:r>
          </a:p>
          <a:p>
            <a:pPr lvl="1" marL="716138" indent="-271638">
              <a:buSzPct val="75000"/>
              <a:buChar char="-"/>
            </a:pPr>
            <a:r>
              <a:t>Why? forking is not an instantaneous decision, it requires planning, work, there likely is a point of no return, when the words had been said, decisions had been made, but it’s not easy to draw a line saying, here’s where two projects for real exist, and here’s where they are the same. </a:t>
            </a:r>
          </a:p>
          <a:p>
            <a:pPr/>
            <a:r>
              <a:t>So, ANOMALY DETECTION WORKS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2" name="Shape 382"/>
          <p:cNvSpPr/>
          <p:nvPr>
            <p:ph type="sldImg"/>
          </p:nvPr>
        </p:nvSpPr>
        <p:spPr>
          <a:prstGeom prst="rect">
            <a:avLst/>
          </a:prstGeom>
        </p:spPr>
        <p:txBody>
          <a:bodyPr/>
          <a:lstStyle/>
          <a:p>
            <a:pPr/>
          </a:p>
        </p:txBody>
      </p:sp>
      <p:sp>
        <p:nvSpPr>
          <p:cNvPr id="383" name="Shape 383"/>
          <p:cNvSpPr/>
          <p:nvPr>
            <p:ph type="body" sz="quarter" idx="1"/>
          </p:nvPr>
        </p:nvSpPr>
        <p:spPr>
          <a:prstGeom prst="rect">
            <a:avLst/>
          </a:prstGeom>
        </p:spPr>
        <p:txBody>
          <a:bodyPr/>
          <a:lstStyle/>
          <a:p>
            <a:pPr/>
            <a:r>
              <a:t>False positives?</a:t>
            </a:r>
          </a:p>
          <a:p>
            <a:pPr/>
            <a:r>
              <a:t>We do get closer, but we can’t necessarily determine when one vs other has occurred. </a:t>
            </a:r>
          </a:p>
          <a:p>
            <a:pPr/>
            <a:r>
              <a:t>That’s why we turn to social network analysis, to figure out whether this is a storm in a teacup, or something actually meaningful. </a:t>
            </a:r>
          </a:p>
          <a:p>
            <a:pPr/>
            <a:r>
              <a:t>What do these networks look like, who’s involved in these conflicts, and who is not involved in these conflicts.</a:t>
            </a:r>
          </a:p>
          <a:p>
            <a:pPr/>
          </a:p>
          <a:p>
            <a:pPr/>
          </a:p>
          <a:p>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3" name="Shape 403"/>
          <p:cNvSpPr/>
          <p:nvPr>
            <p:ph type="sldImg"/>
          </p:nvPr>
        </p:nvSpPr>
        <p:spPr>
          <a:prstGeom prst="rect">
            <a:avLst/>
          </a:prstGeom>
        </p:spPr>
        <p:txBody>
          <a:bodyPr/>
          <a:lstStyle/>
          <a:p>
            <a:pPr/>
          </a:p>
        </p:txBody>
      </p:sp>
      <p:sp>
        <p:nvSpPr>
          <p:cNvPr id="404" name="Shape 404"/>
          <p:cNvSpPr/>
          <p:nvPr>
            <p:ph type="body" sz="quarter" idx="1"/>
          </p:nvPr>
        </p:nvSpPr>
        <p:spPr>
          <a:prstGeom prst="rect">
            <a:avLst/>
          </a:prstGeom>
        </p:spPr>
        <p:txBody>
          <a:bodyPr/>
          <a:lstStyle/>
          <a:p>
            <a:pPr/>
          </a:p>
          <a:p>
            <a:pPr/>
            <a:r>
              <a:t>An overview of </a:t>
            </a:r>
          </a:p>
          <a:p>
            <a:pPr/>
            <a:r>
              <a:t>What the mathematical models are:</a:t>
            </a:r>
          </a:p>
          <a:p>
            <a:pPr/>
            <a:r>
              <a:t>A developer-oriented approach to statistically model the changes a community goes through in the run-up to a fork. The model represented tie formation, tie breakage, and tie maintenance between developers. It uses stochastic estimation methods to estimate several model parameters that capture the variance in the changes the community goes through.</a:t>
            </a:r>
          </a:p>
          <a:p>
            <a:pPr/>
            <a:r>
              <a:t>What they lead us to</a:t>
            </a:r>
          </a:p>
          <a:p>
            <a:pPr/>
            <a:r>
              <a:t>Estimates of the significance of several parameters on this longitudinal change.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2" name="Shape 132"/>
          <p:cNvSpPr/>
          <p:nvPr>
            <p:ph type="sldImg"/>
          </p:nvPr>
        </p:nvSpPr>
        <p:spPr>
          <a:prstGeom prst="rect">
            <a:avLst/>
          </a:prstGeom>
        </p:spPr>
        <p:txBody>
          <a:bodyPr/>
          <a:lstStyle/>
          <a:p>
            <a:pPr/>
          </a:p>
        </p:txBody>
      </p:sp>
      <p:sp>
        <p:nvSpPr>
          <p:cNvPr id="133" name="Shape 133"/>
          <p:cNvSpPr/>
          <p:nvPr>
            <p:ph type="body" sz="quarter" idx="1"/>
          </p:nvPr>
        </p:nvSpPr>
        <p:spPr>
          <a:prstGeom prst="rect">
            <a:avLst/>
          </a:prstGeom>
        </p:spPr>
        <p:txBody>
          <a:bodyPr/>
          <a:lstStyle/>
          <a:p>
            <a:pPr/>
            <a:r>
              <a:t>Not everything works smoothly all the time in open source projects</a:t>
            </a:r>
          </a:p>
          <a:p>
            <a:pPr/>
            <a:r>
              <a:t>Problems:</a:t>
            </a:r>
          </a:p>
          <a:p>
            <a:pPr/>
            <a:r>
              <a:t>Uncertainty?</a:t>
            </a:r>
          </a:p>
          <a:p>
            <a:pPr/>
            <a:r>
              <a:t>Will the vendor stick around?</a:t>
            </a:r>
          </a:p>
          <a:p>
            <a:pPr/>
            <a:r>
              <a:t>“Industry is just as afraid of "fly-by-night" open source packages as it is of fly-by-night vendors that may not be around tomorrow.”</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7" name="Shape 427"/>
          <p:cNvSpPr/>
          <p:nvPr>
            <p:ph type="sldImg"/>
          </p:nvPr>
        </p:nvSpPr>
        <p:spPr>
          <a:prstGeom prst="rect">
            <a:avLst/>
          </a:prstGeom>
        </p:spPr>
        <p:txBody>
          <a:bodyPr/>
          <a:lstStyle/>
          <a:p>
            <a:pPr/>
          </a:p>
        </p:txBody>
      </p:sp>
      <p:sp>
        <p:nvSpPr>
          <p:cNvPr id="428" name="Shape 428"/>
          <p:cNvSpPr/>
          <p:nvPr>
            <p:ph type="body" sz="quarter" idx="1"/>
          </p:nvPr>
        </p:nvSpPr>
        <p:spPr>
          <a:prstGeom prst="rect">
            <a:avLst/>
          </a:prstGeom>
        </p:spPr>
        <p:txBody>
          <a:bodyPr/>
          <a:lstStyle/>
          <a:p>
            <a:pPr/>
            <a:r>
              <a:t>“When comparing two individuals who are equal in other respects except that their source code contribution levels, the odds of them interacting with others compared to no change, is higher for the first individual than the other.”</a:t>
            </a:r>
          </a:p>
          <a:p>
            <a:pPr/>
          </a:p>
          <a:p>
            <a:pPr/>
            <a:r>
              <a:t>Here’s my data:</a:t>
            </a:r>
          </a:p>
          <a:p>
            <a:pPr/>
            <a:r>
              <a:t>The interaction graphs of the developers that sent and received messages on the projects developers mailing list, for the time period of 10-month run-up to the fork event. And the source code contribution levels of the developers</a:t>
            </a:r>
          </a:p>
          <a:p>
            <a:pPr/>
            <a:r>
              <a:t>Here’s what I found:</a:t>
            </a:r>
          </a:p>
          <a:p>
            <a:pPr/>
            <a:r>
              <a:t>In conflict-driven forks, (1) the developers maintained a preference for interacting with developers who had similar out-degrees, in contrast to the non-conflict-driven forks, where the developers did not require similar out-degrees. (2) In conflict-driven forks, the interactions were reciprocal, in contrast to the non-conflict-driven forks, where the interactions did not need to be reciprocal to happen. (3) In conflict-driven forks, the more senior developers preferred to interact with other more senior developers, in contrast to the non-conflict-driven forks.</a:t>
            </a:r>
          </a:p>
          <a:p>
            <a:pPr/>
            <a:r>
              <a:t>In non-conflict-driven forks, (1) the interactions did not necessarily need to be reciprocal, in contrast to the conflict-driven forks, where the interactions needed to be reciprocal to continue to happen. (2) In non-conflict-driven forks, the developers with high source code contribution levels interacted more with other high source code contributors. (3) In non-conflict-driven forks, high levels of contribution to the source code brings you connections more rapidly, while high levels of contributions to the mailing list is not suggestive of this. This can be interpreted as a sign of meritocracy based on code, rather than talk, which captures a healthy dynamic in these project.</a:t>
            </a:r>
          </a:p>
          <a:p>
            <a:pPr/>
            <a:r>
              <a:t>Here’s why it matters:</a:t>
            </a:r>
          </a:p>
          <a:p>
            <a:pPr/>
            <a:r>
              <a:t>Estimating the influence of several factors on how developers interact provides indicators of healthy dynamics, such as meritocracy in the project.</a:t>
            </a:r>
          </a:p>
          <a:p>
            <a:pPr/>
            <a:r>
              <a:t>Here’s the implications of what I found:</a:t>
            </a:r>
          </a:p>
          <a:p>
            <a:pPr/>
            <a:r>
              <a:t>It’s not a great way of measuring up a project, but it’s not a bad way of finding out who in the project deserves credit, who is mostly talk and no action, and whether the project is a meritocracy.</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0" name="Shape 660"/>
          <p:cNvSpPr/>
          <p:nvPr>
            <p:ph type="sldImg"/>
          </p:nvPr>
        </p:nvSpPr>
        <p:spPr>
          <a:prstGeom prst="rect">
            <a:avLst/>
          </a:prstGeom>
        </p:spPr>
        <p:txBody>
          <a:bodyPr/>
          <a:lstStyle/>
          <a:p>
            <a:pPr/>
          </a:p>
        </p:txBody>
      </p:sp>
      <p:sp>
        <p:nvSpPr>
          <p:cNvPr id="661" name="Shape 661"/>
          <p:cNvSpPr/>
          <p:nvPr>
            <p:ph type="body" sz="quarter" idx="1"/>
          </p:nvPr>
        </p:nvSpPr>
        <p:spPr>
          <a:prstGeom prst="rect">
            <a:avLst/>
          </a:prstGeom>
        </p:spPr>
        <p:txBody>
          <a:bodyPr/>
          <a:lstStyle/>
          <a:p>
            <a:pPr/>
            <a:r>
              <a:t>Dips don’t always mean a fork happen for sure, because people are not robots, people have social intelligence, they can self-correct.</a:t>
            </a:r>
          </a:p>
          <a:p>
            <a:pPr/>
            <a:r>
              <a:t>But, it shows that the community is going through a rough patch, and sometimes things may go completely out of control.</a:t>
            </a:r>
          </a:p>
          <a:p>
            <a:pPr/>
            <a:r>
              <a:t>When we detect that we’re heading towards a rough patch, an intervention, or a cooling-off period is probably a good idea. That’s how this could be used to inform decisions.</a:t>
            </a:r>
          </a:p>
          <a:p>
            <a:pPr/>
          </a:p>
          <a:p>
            <a:pPr/>
            <a:r>
              <a:t>Same about periodicity; is it a community that went through one rough patch in 15 years, or is it a community that seems to have drama pop up every other week? If it pops up every other week, then chances are sooner or later, the dishes are gonna fly, and someone is gonna pack up their suitcase and move out.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6" name="Shape 666"/>
          <p:cNvSpPr/>
          <p:nvPr>
            <p:ph type="sldImg"/>
          </p:nvPr>
        </p:nvSpPr>
        <p:spPr>
          <a:prstGeom prst="rect">
            <a:avLst/>
          </a:prstGeom>
        </p:spPr>
        <p:txBody>
          <a:bodyPr/>
          <a:lstStyle/>
          <a:p>
            <a:pPr/>
          </a:p>
        </p:txBody>
      </p:sp>
      <p:sp>
        <p:nvSpPr>
          <p:cNvPr id="667" name="Shape 667"/>
          <p:cNvSpPr/>
          <p:nvPr>
            <p:ph type="body" sz="quarter" idx="1"/>
          </p:nvPr>
        </p:nvSpPr>
        <p:spPr>
          <a:prstGeom prst="rect">
            <a:avLst/>
          </a:prstGeom>
        </p:spPr>
        <p:txBody>
          <a:bodyPr/>
          <a:lstStyle/>
          <a:p>
            <a:pPr/>
            <a:r>
              <a:t>Dips don’t always mean a fork happen for sure, because people are not robots, people have social intelligence, they can self-correct.</a:t>
            </a:r>
          </a:p>
          <a:p>
            <a:pPr/>
            <a:r>
              <a:t>But, it shows that the community is going through a rough patch, and sometimes things may go completely out of control.</a:t>
            </a:r>
          </a:p>
          <a:p>
            <a:pPr/>
            <a:r>
              <a:t>When we detect that we’re heading towards a rough patch, an intervention, or a cooling-off period is probably a good idea. That’s how this could be used to inform decisions.</a:t>
            </a:r>
          </a:p>
          <a:p>
            <a:pPr/>
          </a:p>
          <a:p>
            <a:pPr/>
            <a:r>
              <a:t>Same about periodicity; is it a community that went through one rough patch in 15 years, or is it a community that seems to have drama pop up every other week? If it pops up every other week, then chances are sooner or later, the dishes are gonna fly, and someone is gonna pack up their suitcase and move out.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6" name="Shape 146"/>
          <p:cNvSpPr/>
          <p:nvPr>
            <p:ph type="sldImg"/>
          </p:nvPr>
        </p:nvSpPr>
        <p:spPr>
          <a:prstGeom prst="rect">
            <a:avLst/>
          </a:prstGeom>
        </p:spPr>
        <p:txBody>
          <a:bodyPr/>
          <a:lstStyle/>
          <a:p>
            <a:pPr/>
          </a:p>
        </p:txBody>
      </p:sp>
      <p:sp>
        <p:nvSpPr>
          <p:cNvPr id="147" name="Shape 147"/>
          <p:cNvSpPr/>
          <p:nvPr>
            <p:ph type="body" sz="quarter" idx="1"/>
          </p:nvPr>
        </p:nvSpPr>
        <p:spPr>
          <a:prstGeom prst="rect">
            <a:avLst/>
          </a:prstGeom>
        </p:spPr>
        <p:txBody>
          <a:bodyPr/>
          <a:lstStyle/>
          <a:p>
            <a:pPr/>
            <a:r>
              <a:t>Developing complex software systems is complex</a:t>
            </a:r>
          </a:p>
          <a:p>
            <a:pPr/>
            <a:r>
              <a:t>Software Developers (SD) interact</a:t>
            </a:r>
          </a:p>
          <a:p>
            <a:pPr/>
            <a:r>
              <a:t>They can have same/different goals, communication styles, values</a:t>
            </a:r>
          </a:p>
          <a:p>
            <a:pPr/>
            <a:r>
              <a:t>Interactions can be healthy or troubled</a:t>
            </a:r>
          </a:p>
          <a:p>
            <a:pPr/>
            <a:r>
              <a:t>Troubled interactions cause troubled communities -&gt; failure</a:t>
            </a:r>
          </a:p>
          <a:p>
            <a:pPr/>
            <a:r>
              <a:t>Some of these failures manifest as forks</a:t>
            </a:r>
          </a:p>
          <a:p>
            <a:pPr/>
            <a:r>
              <a:t>Failure affects many people; developers and users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0" name="Shape 170"/>
          <p:cNvSpPr/>
          <p:nvPr>
            <p:ph type="sldImg"/>
          </p:nvPr>
        </p:nvSpPr>
        <p:spPr>
          <a:prstGeom prst="rect">
            <a:avLst/>
          </a:prstGeom>
        </p:spPr>
        <p:txBody>
          <a:bodyPr/>
          <a:lstStyle/>
          <a:p>
            <a:pPr/>
          </a:p>
        </p:txBody>
      </p:sp>
      <p:sp>
        <p:nvSpPr>
          <p:cNvPr id="171" name="Shape 171"/>
          <p:cNvSpPr/>
          <p:nvPr>
            <p:ph type="body" sz="quarter" idx="1"/>
          </p:nvPr>
        </p:nvSpPr>
        <p:spPr>
          <a:prstGeom prst="rect">
            <a:avLst/>
          </a:prstGeom>
        </p:spPr>
        <p:txBody>
          <a:bodyPr/>
          <a:lstStyle/>
          <a:p>
            <a:pPr/>
            <a:r>
              <a:t>Why this is an important question to look at?</a:t>
            </a:r>
          </a:p>
          <a:p>
            <a:pPr/>
            <a:r>
              <a:t>Many depend on Open Source</a:t>
            </a:r>
          </a:p>
          <a:p>
            <a:pPr/>
            <a:r>
              <a:t>Developer, sponsors, companies, stake-holders can make better-informed decision with the insights of our research</a:t>
            </a:r>
          </a:p>
          <a:p>
            <a:pPr/>
            <a:r>
              <a:t>It is important to be affiliated or using a healthy live project, vs. a project that’s in the process of self-destructing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 name="Shape 180"/>
          <p:cNvSpPr/>
          <p:nvPr>
            <p:ph type="sldImg"/>
          </p:nvPr>
        </p:nvSpPr>
        <p:spPr>
          <a:prstGeom prst="rect">
            <a:avLst/>
          </a:prstGeom>
        </p:spPr>
        <p:txBody>
          <a:bodyPr/>
          <a:lstStyle/>
          <a:p>
            <a:pPr/>
          </a:p>
        </p:txBody>
      </p:sp>
      <p:sp>
        <p:nvSpPr>
          <p:cNvPr id="181" name="Shape 181"/>
          <p:cNvSpPr/>
          <p:nvPr>
            <p:ph type="body" sz="quarter" idx="1"/>
          </p:nvPr>
        </p:nvSpPr>
        <p:spPr>
          <a:prstGeom prst="rect">
            <a:avLst/>
          </a:prstGeom>
        </p:spPr>
        <p:txBody>
          <a:bodyPr/>
          <a:lstStyle/>
          <a:p>
            <a:pPr/>
            <a:r>
              <a:t>It’d be great if we could predict </a:t>
            </a:r>
          </a:p>
          <a:p>
            <a:pPr/>
            <a:r>
              <a:t>Whether our community is likely to fork? or </a:t>
            </a:r>
          </a:p>
          <a:p>
            <a:pPr/>
            <a:r>
              <a:t>When they are likely to fork? </a:t>
            </a:r>
          </a:p>
          <a:p>
            <a:pPr/>
            <a:r>
              <a:t>So that we can design some sort of intervention, Or, </a:t>
            </a:r>
          </a:p>
          <a:p>
            <a:pPr/>
            <a:r>
              <a:t>If you are an industry person, or even an individual contributor, to give you an objective external view of whether this is a community you want to get involved in, or whether you don’t, because getting involved, or using a software requires a level of investment. </a:t>
            </a:r>
          </a:p>
          <a:p>
            <a:pPr/>
            <a:r>
              <a:t>For all these reasons, and for all these stake-holders, understanding the social health, and social health evolution of projects is really important.</a:t>
            </a:r>
          </a:p>
          <a:p>
            <a:pPr/>
          </a:p>
          <a:p>
            <a:pPr/>
            <a:r>
              <a:t>These are important questions</a:t>
            </a:r>
            <a:br/>
            <a:r>
              <a:t>because these are important questions, people, of course, have been looking at this, from a variety of different angles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6" name="Shape 186"/>
          <p:cNvSpPr/>
          <p:nvPr>
            <p:ph type="sldImg"/>
          </p:nvPr>
        </p:nvSpPr>
        <p:spPr>
          <a:prstGeom prst="rect">
            <a:avLst/>
          </a:prstGeom>
        </p:spPr>
        <p:txBody>
          <a:bodyPr/>
          <a:lstStyle/>
          <a:p>
            <a:pPr/>
          </a:p>
        </p:txBody>
      </p:sp>
      <p:sp>
        <p:nvSpPr>
          <p:cNvPr id="187" name="Shape 187"/>
          <p:cNvSpPr/>
          <p:nvPr>
            <p:ph type="body" sz="quarter" idx="1"/>
          </p:nvPr>
        </p:nvSpPr>
        <p:spPr>
          <a:prstGeom prst="rect">
            <a:avLst/>
          </a:prstGeom>
        </p:spPr>
        <p:txBody>
          <a:bodyPr/>
          <a:lstStyle/>
          <a:p>
            <a:pPr/>
            <a:r>
              <a:t>These are important questions</a:t>
            </a:r>
            <a:br/>
            <a:r>
              <a:t>because these are important questions, people, of course, have been looking at this, from a variety of different angles</a:t>
            </a:r>
          </a:p>
          <a:p>
            <a:pPr/>
            <a:r>
              <a:t>tie them with how they relate to social health of the project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3" name="Shape 193"/>
          <p:cNvSpPr/>
          <p:nvPr>
            <p:ph type="sldImg"/>
          </p:nvPr>
        </p:nvSpPr>
        <p:spPr>
          <a:prstGeom prst="rect">
            <a:avLst/>
          </a:prstGeom>
        </p:spPr>
        <p:txBody>
          <a:bodyPr/>
          <a:lstStyle/>
          <a:p>
            <a:pPr/>
          </a:p>
        </p:txBody>
      </p:sp>
      <p:sp>
        <p:nvSpPr>
          <p:cNvPr id="194" name="Shape 194"/>
          <p:cNvSpPr/>
          <p:nvPr>
            <p:ph type="body" sz="quarter" idx="1"/>
          </p:nvPr>
        </p:nvSpPr>
        <p:spPr>
          <a:prstGeom prst="rect">
            <a:avLst/>
          </a:prstGeom>
        </p:spPr>
        <p:txBody>
          <a:bodyPr/>
          <a:lstStyle/>
          <a:p>
            <a:pPr/>
            <a:r>
              <a:t>there’s been a lot of work, but there’s been things people have not looked at, which I think are important</a:t>
            </a:r>
          </a:p>
          <a:p>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a:pPr/>
          </a:p>
        </p:txBody>
      </p:sp>
      <p:sp>
        <p:nvSpPr>
          <p:cNvPr id="200" name="Shape 200"/>
          <p:cNvSpPr/>
          <p:nvPr>
            <p:ph type="body" sz="quarter" idx="1"/>
          </p:nvPr>
        </p:nvSpPr>
        <p:spPr>
          <a:prstGeom prst="rect">
            <a:avLst/>
          </a:prstGeom>
        </p:spPr>
        <p:txBody>
          <a:bodyPr/>
          <a:lstStyle/>
          <a:p>
            <a:pPr/>
            <a:r>
              <a:t>Can we intervene, or evaluate the community health?</a:t>
            </a:r>
          </a:p>
          <a:p>
            <a:pPr/>
            <a:r>
              <a:t>We need to figure out, are there key indicators left in the record, that can reliably be used to predict, or to identify problems?</a:t>
            </a:r>
          </a:p>
          <a:p>
            <a:pPr/>
            <a:r>
              <a:t>Why these are important: </a:t>
            </a:r>
            <a:br/>
            <a:r>
              <a:t>Because if we know these, we could identify unhealthy dynamics and fix them before it’s irreversible.</a:t>
            </a:r>
          </a:p>
          <a:p>
            <a:pPr/>
          </a:p>
          <a:p>
            <a:pPr/>
            <a:r>
              <a:t>Can we identify if there’s a problem?</a:t>
            </a:r>
          </a:p>
          <a:p>
            <a:pPr/>
            <a:r>
              <a:t>Can we do this early enough that we can actually do something about it?</a:t>
            </a:r>
          </a:p>
          <a:p>
            <a:pPr/>
          </a:p>
          <a:p>
            <a:pPr/>
            <a:r>
              <a:t>Can we do this using objectively automate-able processes, where we are not required to be intimately familiar with projects in order to do this?</a:t>
            </a:r>
          </a:p>
          <a:p>
            <a:pPr/>
          </a:p>
          <a:p>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5" name="Shape 205"/>
          <p:cNvSpPr/>
          <p:nvPr>
            <p:ph type="sldImg"/>
          </p:nvPr>
        </p:nvSpPr>
        <p:spPr>
          <a:prstGeom prst="rect">
            <a:avLst/>
          </a:prstGeom>
        </p:spPr>
        <p:txBody>
          <a:bodyPr/>
          <a:lstStyle/>
          <a:p>
            <a:pPr/>
          </a:p>
        </p:txBody>
      </p:sp>
      <p:sp>
        <p:nvSpPr>
          <p:cNvPr id="206" name="Shape 206"/>
          <p:cNvSpPr/>
          <p:nvPr>
            <p:ph type="body" sz="quarter" idx="1"/>
          </p:nvPr>
        </p:nvSpPr>
        <p:spPr>
          <a:prstGeom prst="rect">
            <a:avLst/>
          </a:prstGeom>
        </p:spPr>
        <p:txBody>
          <a:bodyPr/>
          <a:lstStyle/>
          <a:p>
            <a:pPr/>
            <a:r>
              <a:t>One of the challenges of studying this that you face is finding projects that have gone through a variety of different types of forking.</a:t>
            </a:r>
          </a:p>
          <a:p>
            <a:pPr/>
            <a:r>
              <a:t>We also need for those projects to have survived, </a:t>
            </a:r>
          </a:p>
          <a:p>
            <a:pPr/>
            <a:r>
              <a:t>and for the records to have survived.</a:t>
            </a:r>
          </a:p>
          <a:p>
            <a:pPr/>
          </a:p>
          <a:p>
            <a:pPr/>
            <a:r>
              <a:t>Unfortunately, that leaves us with a small sample. </a:t>
            </a:r>
          </a:p>
          <a:p>
            <a:pP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Shape 11"/>
          <p:cNvSpPr/>
          <p:nvPr>
            <p:ph type="title"/>
          </p:nvPr>
        </p:nvSpPr>
        <p:spPr>
          <a:xfrm>
            <a:off x="1270000" y="1638300"/>
            <a:ext cx="10464800" cy="3302000"/>
          </a:xfrm>
          <a:prstGeom prst="rect">
            <a:avLst/>
          </a:prstGeom>
        </p:spPr>
        <p:txBody>
          <a:bodyPr anchor="b"/>
          <a:lstStyle/>
          <a:p>
            <a:pPr/>
            <a:r>
              <a:t>Title Text</a:t>
            </a:r>
          </a:p>
        </p:txBody>
      </p:sp>
      <p:sp>
        <p:nvSpPr>
          <p:cNvPr id="12" name="Shape 12"/>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Shape 93"/>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pPr/>
            <a:r>
              <a:t>–Johnny Appleseed</a:t>
            </a:r>
          </a:p>
        </p:txBody>
      </p:sp>
      <p:sp>
        <p:nvSpPr>
          <p:cNvPr id="94" name="Shape 94"/>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5" name="Shape 9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Shape 102"/>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hape 10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hape 11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Shape 20"/>
          <p:cNvSpPr/>
          <p:nvPr>
            <p:ph type="pic" idx="13"/>
          </p:nvPr>
        </p:nvSpPr>
        <p:spPr>
          <a:xfrm>
            <a:off x="1606550" y="635000"/>
            <a:ext cx="9779000" cy="5918200"/>
          </a:xfrm>
          <a:prstGeom prst="rect">
            <a:avLst/>
          </a:prstGeom>
        </p:spPr>
        <p:txBody>
          <a:bodyPr lIns="91439" tIns="45719" rIns="91439" bIns="45719" anchor="t">
            <a:noAutofit/>
          </a:bodyPr>
          <a:lstStyle/>
          <a:p>
            <a:pPr/>
          </a:p>
        </p:txBody>
      </p:sp>
      <p:sp>
        <p:nvSpPr>
          <p:cNvPr id="21" name="Shape 21"/>
          <p:cNvSpPr/>
          <p:nvPr>
            <p:ph type="title"/>
          </p:nvPr>
        </p:nvSpPr>
        <p:spPr>
          <a:xfrm>
            <a:off x="1270000" y="6718300"/>
            <a:ext cx="10464800" cy="1422400"/>
          </a:xfrm>
          <a:prstGeom prst="rect">
            <a:avLst/>
          </a:prstGeom>
        </p:spPr>
        <p:txBody>
          <a:bodyPr anchor="b"/>
          <a:lstStyle/>
          <a:p>
            <a:pPr/>
            <a:r>
              <a:t>Title Text</a:t>
            </a:r>
          </a:p>
        </p:txBody>
      </p:sp>
      <p:sp>
        <p:nvSpPr>
          <p:cNvPr id="22" name="Shape 22"/>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hape 23"/>
          <p:cNvSpPr/>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Shape 30"/>
          <p:cNvSpPr/>
          <p:nvPr>
            <p:ph type="title"/>
          </p:nvPr>
        </p:nvSpPr>
        <p:spPr>
          <a:xfrm>
            <a:off x="1270000" y="3225800"/>
            <a:ext cx="10464800" cy="3302000"/>
          </a:xfrm>
          <a:prstGeom prst="rect">
            <a:avLst/>
          </a:prstGeom>
        </p:spPr>
        <p:txBody>
          <a:bodyPr/>
          <a:lstStyle/>
          <a:p>
            <a:pPr/>
            <a:r>
              <a:t>Title Text</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Shape 38"/>
          <p:cNvSpPr/>
          <p:nvPr>
            <p:ph type="pic" sz="half" idx="13"/>
          </p:nvPr>
        </p:nvSpPr>
        <p:spPr>
          <a:xfrm>
            <a:off x="6718300" y="635000"/>
            <a:ext cx="5334000" cy="8229600"/>
          </a:xfrm>
          <a:prstGeom prst="rect">
            <a:avLst/>
          </a:prstGeom>
        </p:spPr>
        <p:txBody>
          <a:bodyPr lIns="91439" tIns="45719" rIns="91439" bIns="45719" anchor="t">
            <a:noAutofit/>
          </a:bodyPr>
          <a:lstStyle/>
          <a:p>
            <a:pPr/>
          </a:p>
        </p:txBody>
      </p:sp>
      <p:sp>
        <p:nvSpPr>
          <p:cNvPr id="39" name="Shape 39"/>
          <p:cNvSpPr/>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Shape 40"/>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hape 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a:r>
              <a:t>Title Text</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Shape 56"/>
          <p:cNvSpPr/>
          <p:nvPr>
            <p:ph type="title"/>
          </p:nvPr>
        </p:nvSpPr>
        <p:spPr>
          <a:prstGeom prst="rect">
            <a:avLst/>
          </a:prstGeom>
        </p:spPr>
        <p:txBody>
          <a:bodyPr/>
          <a:lstStyle/>
          <a:p>
            <a:pPr/>
            <a:r>
              <a:t>Title Text</a:t>
            </a:r>
          </a:p>
        </p:txBody>
      </p:sp>
      <p:sp>
        <p:nvSpPr>
          <p:cNvPr id="57" name="Shape 57"/>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hape 5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Shape 65"/>
          <p:cNvSpPr/>
          <p:nvPr>
            <p:ph type="pic" sz="half" idx="13"/>
          </p:nvPr>
        </p:nvSpPr>
        <p:spPr>
          <a:xfrm>
            <a:off x="6718300" y="2603500"/>
            <a:ext cx="5334000" cy="6286500"/>
          </a:xfrm>
          <a:prstGeom prst="rect">
            <a:avLst/>
          </a:prstGeom>
        </p:spPr>
        <p:txBody>
          <a:bodyPr lIns="91439" tIns="45719" rIns="91439" bIns="45719" anchor="t">
            <a:noAutofit/>
          </a:bodyPr>
          <a:lstStyle/>
          <a:p>
            <a:pPr/>
          </a:p>
        </p:txBody>
      </p:sp>
      <p:sp>
        <p:nvSpPr>
          <p:cNvPr id="66" name="Shape 66"/>
          <p:cNvSpPr/>
          <p:nvPr>
            <p:ph type="title"/>
          </p:nvPr>
        </p:nvSpPr>
        <p:spPr>
          <a:prstGeom prst="rect">
            <a:avLst/>
          </a:prstGeom>
        </p:spPr>
        <p:txBody>
          <a:bodyPr/>
          <a:lstStyle/>
          <a:p>
            <a:pPr/>
            <a:r>
              <a:t>Title Text</a:t>
            </a:r>
          </a:p>
        </p:txBody>
      </p:sp>
      <p:sp>
        <p:nvSpPr>
          <p:cNvPr id="67" name="Shape 67"/>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hape 6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Shape 75"/>
          <p:cNvSpPr/>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hape 7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Shape 83"/>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Shape 84"/>
          <p:cNvSpPr/>
          <p:nvPr>
            <p:ph type="pic" sz="quarter" idx="14"/>
          </p:nvPr>
        </p:nvSpPr>
        <p:spPr>
          <a:xfrm>
            <a:off x="6724518" y="889000"/>
            <a:ext cx="5334001" cy="3771900"/>
          </a:xfrm>
          <a:prstGeom prst="rect">
            <a:avLst/>
          </a:prstGeom>
        </p:spPr>
        <p:txBody>
          <a:bodyPr lIns="91439" tIns="45719" rIns="91439" bIns="45719" anchor="t">
            <a:noAutofit/>
          </a:bodyPr>
          <a:lstStyle/>
          <a:p>
            <a:pPr/>
          </a:p>
        </p:txBody>
      </p:sp>
      <p:sp>
        <p:nvSpPr>
          <p:cNvPr id="85" name="Shape 85"/>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hape 8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Shape 3"/>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mailto:jason.penton@smilecoms.com" TargetMode="Externa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5.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7.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3.jpeg"/><Relationship Id="rId4" Type="http://schemas.openxmlformats.org/officeDocument/2006/relationships/image" Target="../media/image18.png"/><Relationship Id="rId5" Type="http://schemas.openxmlformats.org/officeDocument/2006/relationships/image" Target="../media/image4.jpeg"/><Relationship Id="rId6" Type="http://schemas.openxmlformats.org/officeDocument/2006/relationships/image" Target="../media/image19.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5.jpe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 Id="rId3" Type="http://schemas.openxmlformats.org/officeDocument/2006/relationships/image" Target="../media/image24.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mailto:abalashov@evaristesys.com?subject=" TargetMode="Externa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hyperlink" Target="mailto:henning.westerholt@1und1.de?subject=" TargetMode="Externa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5.png"/><Relationship Id="rId4" Type="http://schemas.openxmlformats.org/officeDocument/2006/relationships/image" Target="../media/image36.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7.png"/><Relationship Id="rId4" Type="http://schemas.openxmlformats.org/officeDocument/2006/relationships/image" Target="../media/image36.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8.png"/><Relationship Id="rId4" Type="http://schemas.openxmlformats.org/officeDocument/2006/relationships/image" Target="../media/image36.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37.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jpe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49.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0.png"/><Relationship Id="rId3" Type="http://schemas.openxmlformats.org/officeDocument/2006/relationships/image" Target="../media/image2.jpeg"/><Relationship Id="rId4" Type="http://schemas.openxmlformats.org/officeDocument/2006/relationships/image" Target="../media/image51.png"/><Relationship Id="rId5" Type="http://schemas.openxmlformats.org/officeDocument/2006/relationships/image" Target="../media/image52.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50.png"/><Relationship Id="rId4" Type="http://schemas.openxmlformats.org/officeDocument/2006/relationships/image" Target="../media/image2.jpe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53.png"/><Relationship Id="rId8" Type="http://schemas.openxmlformats.org/officeDocument/2006/relationships/image" Target="../media/image54.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1.jpeg"/><Relationship Id="rId4" Type="http://schemas.openxmlformats.org/officeDocument/2006/relationships/image" Target="../media/image6.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5.png"/><Relationship Id="rId3" Type="http://schemas.openxmlformats.org/officeDocument/2006/relationships/image" Target="../media/image2.jpeg"/><Relationship Id="rId4" Type="http://schemas.openxmlformats.org/officeDocument/2006/relationships/image" Target="../media/image9.png"/><Relationship Id="rId5" Type="http://schemas.openxmlformats.org/officeDocument/2006/relationships/image" Target="../media/image10.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openxmlformats.org/officeDocument/2006/relationships/image" Target="../media/image57.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8.png"/><Relationship Id="rId3" Type="http://schemas.openxmlformats.org/officeDocument/2006/relationships/image" Target="../media/image3.jpeg"/><Relationship Id="rId4" Type="http://schemas.openxmlformats.org/officeDocument/2006/relationships/image" Target="../media/image59.png"/><Relationship Id="rId5" Type="http://schemas.openxmlformats.org/officeDocument/2006/relationships/image" Target="../media/image4.jpeg"/><Relationship Id="rId6" Type="http://schemas.openxmlformats.org/officeDocument/2006/relationships/image" Target="../media/image60.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8.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1.png"/><Relationship Id="rId3" Type="http://schemas.openxmlformats.org/officeDocument/2006/relationships/image" Target="../media/image3.jpeg"/><Relationship Id="rId4" Type="http://schemas.openxmlformats.org/officeDocument/2006/relationships/image" Target="../media/image59.png"/><Relationship Id="rId5" Type="http://schemas.openxmlformats.org/officeDocument/2006/relationships/image" Target="../media/image4.jpeg"/><Relationship Id="rId6" Type="http://schemas.openxmlformats.org/officeDocument/2006/relationships/image" Target="../media/image60.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jpeg"/><Relationship Id="rId6" Type="http://schemas.openxmlformats.org/officeDocument/2006/relationships/image" Target="../media/image10.jpeg"/><Relationship Id="rId7" Type="http://schemas.openxmlformats.org/officeDocument/2006/relationships/image" Target="../media/image11.jpeg"/><Relationship Id="rId8" Type="http://schemas.openxmlformats.org/officeDocument/2006/relationships/image" Target="../media/image12.jpe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gif"/></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png"/><Relationship Id="rId3" Type="http://schemas.openxmlformats.org/officeDocument/2006/relationships/image" Target="../media/image65.png"/></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43.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70.png"/><Relationship Id="rId9" Type="http://schemas.openxmlformats.org/officeDocument/2006/relationships/image" Target="../media/image71.png"/><Relationship Id="rId10" Type="http://schemas.openxmlformats.org/officeDocument/2006/relationships/image" Target="../media/image72.png"/><Relationship Id="rId11" Type="http://schemas.openxmlformats.org/officeDocument/2006/relationships/image" Target="../media/image73.png"/><Relationship Id="rId12" Type="http://schemas.openxmlformats.org/officeDocument/2006/relationships/image" Target="../media/image74.png"/><Relationship Id="rId13" Type="http://schemas.openxmlformats.org/officeDocument/2006/relationships/image" Target="../media/image75.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image" Target="../media/image1.gif"/></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png"/><Relationship Id="rId3" Type="http://schemas.openxmlformats.org/officeDocument/2006/relationships/image" Target="../media/image24.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image" Target="../media/image27.png"/><Relationship Id="rId8" Type="http://schemas.openxmlformats.org/officeDocument/2006/relationships/image" Target="../media/image80.png"/><Relationship Id="rId9" Type="http://schemas.openxmlformats.org/officeDocument/2006/relationships/image" Target="../media/image81.png"/><Relationship Id="rId10" Type="http://schemas.openxmlformats.org/officeDocument/2006/relationships/image" Target="../media/image82.png"/></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3.png"/><Relationship Id="rId3" Type="http://schemas.openxmlformats.org/officeDocument/2006/relationships/image" Target="../media/image84.png"/><Relationship Id="rId4" Type="http://schemas.openxmlformats.org/officeDocument/2006/relationships/image" Target="../media/image85.png"/></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6.png"/><Relationship Id="rId3" Type="http://schemas.openxmlformats.org/officeDocument/2006/relationships/image" Target="../media/image87.png"/><Relationship Id="rId4" Type="http://schemas.openxmlformats.org/officeDocument/2006/relationships/image" Target="../media/image88.png"/></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9.png"/></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png"/><Relationship Id="rId3" Type="http://schemas.openxmlformats.org/officeDocument/2006/relationships/image" Target="../media/image90.png"/></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49.png"/></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49.png"/></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png"/><Relationship Id="rId3" Type="http://schemas.openxmlformats.org/officeDocument/2006/relationships/image" Target="../media/image90.png"/></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openxmlformats.org/officeDocument/2006/relationships/image" Target="../media/image91.png"/><Relationship Id="rId4" Type="http://schemas.openxmlformats.org/officeDocument/2006/relationships/image" Target="../media/image92.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image" Target="../media/image2.jpeg"/><Relationship Id="rId4" Type="http://schemas.openxmlformats.org/officeDocument/2006/relationships/image" Target="../media/image9.png"/><Relationship Id="rId5" Type="http://schemas.openxmlformats.org/officeDocument/2006/relationships/image" Target="../media/image10.png"/></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98.png"/><Relationship Id="rId9" Type="http://schemas.openxmlformats.org/officeDocument/2006/relationships/image" Target="../media/image99.png"/><Relationship Id="rId10" Type="http://schemas.openxmlformats.org/officeDocument/2006/relationships/image" Target="../media/image100.png"/></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s>

</file>

<file path=ppt/slides/_rels/slide7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openxmlformats.org/officeDocument/2006/relationships/image" Target="../media/image101.png"/></Relationships>

</file>

<file path=ppt/slides/_rels/slide7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2.png"/><Relationship Id="rId3" Type="http://schemas.openxmlformats.org/officeDocument/2006/relationships/image" Target="../media/image103.png"/></Relationships>

</file>

<file path=ppt/slides/_rels/slide7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mailto:abalashov@evaristesys.com"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Shape 119"/>
          <p:cNvSpPr/>
          <p:nvPr>
            <p:ph type="ctrTitle"/>
          </p:nvPr>
        </p:nvSpPr>
        <p:spPr>
          <a:xfrm>
            <a:off x="652685" y="963406"/>
            <a:ext cx="11699430" cy="3216326"/>
          </a:xfrm>
          <a:prstGeom prst="rect">
            <a:avLst/>
          </a:prstGeom>
        </p:spPr>
        <p:txBody>
          <a:bodyPr/>
          <a:lstStyle/>
          <a:p>
            <a:pPr defTabSz="514095">
              <a:defRPr sz="5104"/>
            </a:pPr>
            <a:r>
              <a:t>Longitudinal Analysis of Collaboration in</a:t>
            </a:r>
            <a:br/>
            <a:r>
              <a:t> Forked Open Source Software Development Projects</a:t>
            </a:r>
          </a:p>
        </p:txBody>
      </p:sp>
      <p:pic>
        <p:nvPicPr>
          <p:cNvPr id="120" name="Screen Shot 2016-02-05 at 12.26.47 PM.png"/>
          <p:cNvPicPr>
            <a:picLocks noChangeAspect="1"/>
          </p:cNvPicPr>
          <p:nvPr/>
        </p:nvPicPr>
        <p:blipFill>
          <a:blip r:embed="rId2">
            <a:extLst/>
          </a:blip>
          <a:stretch>
            <a:fillRect/>
          </a:stretch>
        </p:blipFill>
        <p:spPr>
          <a:xfrm>
            <a:off x="3639772" y="5311026"/>
            <a:ext cx="5725256" cy="1230909"/>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DCDEE0"/>
        </a:solidFill>
      </p:bgPr>
    </p:bg>
    <p:spTree>
      <p:nvGrpSpPr>
        <p:cNvPr id="1" name=""/>
        <p:cNvGrpSpPr/>
        <p:nvPr/>
      </p:nvGrpSpPr>
      <p:grpSpPr>
        <a:xfrm>
          <a:off x="0" y="0"/>
          <a:ext cx="0" cy="0"/>
          <a:chOff x="0" y="0"/>
          <a:chExt cx="0" cy="0"/>
        </a:xfrm>
      </p:grpSpPr>
      <p:sp>
        <p:nvSpPr>
          <p:cNvPr id="175" name="Shape 175"/>
          <p:cNvSpPr/>
          <p:nvPr>
            <p:ph type="body" sz="half" idx="1"/>
          </p:nvPr>
        </p:nvSpPr>
        <p:spPr>
          <a:xfrm>
            <a:off x="952500" y="2603500"/>
            <a:ext cx="11099800" cy="4186392"/>
          </a:xfrm>
          <a:prstGeom prst="rect">
            <a:avLst/>
          </a:prstGeom>
        </p:spPr>
        <p:txBody>
          <a:bodyPr/>
          <a:lstStyle/>
          <a:p>
            <a:pPr marL="0" indent="0">
              <a:buSzTx/>
              <a:buNone/>
              <a:defRPr sz="800">
                <a:solidFill>
                  <a:srgbClr val="DCDEE0"/>
                </a:solidFill>
              </a:defRPr>
            </a:pPr>
            <a:r>
              <a:t>'</a:t>
            </a:r>
            <a:r>
              <a:rPr u="sng">
                <a:hlinkClick r:id="rId2" invalidUrl="" action="" tgtFrame="" tooltip="" history="1" highlightClick="0" endSnd="0"/>
              </a:rPr>
              <a:t>jason.penton@smilecoms.com</a:t>
            </a:r>
            <a:r>
              <a:t>'</a:t>
            </a:r>
            <a:br/>
            <a:r>
              <a:t>'2008-08-04 11:51:25'</a:t>
            </a:r>
            <a:br/>
            <a:r>
              <a:t>'[Kamailio-Devel] [Devel] SF.net SVN: opensips:[4568] tags/1.4.0/'</a:t>
            </a:r>
          </a:p>
          <a:p>
            <a:pPr marL="0" indent="0" algn="ctr">
              <a:buSzTx/>
              <a:buNone/>
              <a:defRPr sz="2800"/>
            </a:pPr>
            <a:r>
              <a:rPr b="1">
                <a:latin typeface="Helvetica"/>
                <a:ea typeface="Helvetica"/>
                <a:cs typeface="Helvetica"/>
                <a:sym typeface="Helvetica"/>
              </a:rPr>
              <a:t>“</a:t>
            </a:r>
            <a:r>
              <a:rPr i="1"/>
              <a:t>[…] so now we have SER, Kamailio and opensips</a:t>
            </a:r>
            <a:br>
              <a:rPr i="1"/>
            </a:br>
            <a:r>
              <a:rPr i="1"/>
              <a:t>Surely, </a:t>
            </a:r>
            <a:r>
              <a:rPr i="1">
                <a:solidFill>
                  <a:schemeClr val="accent5"/>
                </a:solidFill>
              </a:rPr>
              <a:t>this is starting to confuse users and also dilute the number of developers</a:t>
            </a:r>
            <a:r>
              <a:rPr i="1"/>
              <a:t> working to ONE common goal. Is this really what we as developers and users want? Is this really what the majority codebase of the product needs? </a:t>
            </a:r>
            <a:r>
              <a:rPr i="1">
                <a:solidFill>
                  <a:schemeClr val="accent2">
                    <a:hueOff val="-554920"/>
                    <a:satOff val="-21482"/>
                    <a:lumOff val="-6228"/>
                  </a:schemeClr>
                </a:solidFill>
              </a:rPr>
              <a:t>I'd be far happier having all the developers of these 3 projects working on ONE project!</a:t>
            </a:r>
            <a:r>
              <a:rPr b="1">
                <a:solidFill>
                  <a:schemeClr val="accent2">
                    <a:hueOff val="-554920"/>
                    <a:satOff val="-21482"/>
                    <a:lumOff val="-6228"/>
                  </a:schemeClr>
                </a:solidFill>
                <a:latin typeface="Helvetica"/>
                <a:ea typeface="Helvetica"/>
                <a:cs typeface="Helvetica"/>
                <a:sym typeface="Helvetica"/>
              </a:rPr>
              <a:t>”</a:t>
            </a:r>
          </a:p>
        </p:txBody>
      </p:sp>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77" name="Shape 177"/>
          <p:cNvSpPr/>
          <p:nvPr>
            <p:ph type="title"/>
          </p:nvPr>
        </p:nvSpPr>
        <p:spPr>
          <a:prstGeom prst="rect">
            <a:avLst/>
          </a:prstGeom>
        </p:spPr>
        <p:txBody>
          <a:bodyPr/>
          <a:lstStyle>
            <a:lvl1pPr defTabSz="514095">
              <a:defRPr sz="7480"/>
            </a:lvl1pPr>
          </a:lstStyle>
          <a:p>
            <a:pPr/>
            <a:r>
              <a:t>Social Health is Important</a:t>
            </a:r>
          </a:p>
        </p:txBody>
      </p:sp>
      <p:sp>
        <p:nvSpPr>
          <p:cNvPr id="178" name="Shape 178"/>
          <p:cNvSpPr/>
          <p:nvPr>
            <p:ph type="body" idx="1"/>
          </p:nvPr>
        </p:nvSpPr>
        <p:spPr>
          <a:xfrm>
            <a:off x="965200" y="2387600"/>
            <a:ext cx="10094417" cy="6286500"/>
          </a:xfrm>
          <a:prstGeom prst="rect">
            <a:avLst/>
          </a:prstGeom>
        </p:spPr>
        <p:txBody>
          <a:bodyPr/>
          <a:lstStyle/>
          <a:p>
            <a:pPr marL="345722" indent="-345722"/>
            <a:r>
              <a:t>Is project likely to fork?</a:t>
            </a:r>
          </a:p>
          <a:p>
            <a:pPr marL="345722" indent="-345722"/>
            <a:r>
              <a:t>When? </a:t>
            </a:r>
          </a:p>
          <a:p>
            <a:pPr marL="345722" indent="-345722"/>
            <a:r>
              <a:t>Can we intervene?</a:t>
            </a:r>
          </a:p>
          <a:p>
            <a:pPr marL="345722" indent="-345722"/>
            <a:r>
              <a:t>Objectively view whether this is a community you want to get involved and invest in. </a:t>
            </a:r>
          </a:p>
        </p:txBody>
      </p:sp>
      <p:sp>
        <p:nvSpPr>
          <p:cNvPr id="179" name="Shape 179"/>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83" name="Shape 183"/>
          <p:cNvSpPr/>
          <p:nvPr>
            <p:ph type="title"/>
          </p:nvPr>
        </p:nvSpPr>
        <p:spPr>
          <a:prstGeom prst="rect">
            <a:avLst/>
          </a:prstGeom>
        </p:spPr>
        <p:txBody>
          <a:bodyPr/>
          <a:lstStyle/>
          <a:p>
            <a:pPr/>
            <a:r>
              <a:t>Related Work</a:t>
            </a:r>
          </a:p>
        </p:txBody>
      </p:sp>
      <p:sp>
        <p:nvSpPr>
          <p:cNvPr id="184" name="Shape 184"/>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5" name="Shape 185"/>
          <p:cNvSpPr/>
          <p:nvPr/>
        </p:nvSpPr>
        <p:spPr>
          <a:xfrm>
            <a:off x="1403343" y="3565524"/>
            <a:ext cx="10198114" cy="4724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45722" indent="-345722" algn="l">
              <a:spcBef>
                <a:spcPts val="3200"/>
              </a:spcBef>
              <a:buSzPct val="75000"/>
              <a:buChar char="•"/>
              <a:defRPr sz="2800"/>
            </a:pPr>
            <a:r>
              <a:t>Identifying knowledge brokers </a:t>
            </a:r>
            <a:r>
              <a:rPr sz="1400"/>
              <a:t>[47]</a:t>
            </a:r>
            <a:endParaRPr sz="1400"/>
          </a:p>
          <a:p>
            <a:pPr marL="345722" indent="-345722" algn="l">
              <a:spcBef>
                <a:spcPts val="3200"/>
              </a:spcBef>
              <a:buSzPct val="75000"/>
              <a:buChar char="•"/>
              <a:defRPr sz="2800"/>
            </a:pPr>
            <a:r>
              <a:t>Static Communication patterns </a:t>
            </a:r>
            <a:r>
              <a:rPr sz="1400"/>
              <a:t>[24]</a:t>
            </a:r>
          </a:p>
          <a:p>
            <a:pPr marL="345722" indent="-345722" algn="l">
              <a:spcBef>
                <a:spcPts val="3200"/>
              </a:spcBef>
              <a:buSzPct val="75000"/>
              <a:buChar char="•"/>
              <a:defRPr sz="2800"/>
            </a:pPr>
            <a:r>
              <a:t>Sustainability </a:t>
            </a:r>
            <a:r>
              <a:rPr sz="1400"/>
              <a:t>[31]</a:t>
            </a:r>
            <a:endParaRPr sz="1400"/>
          </a:p>
          <a:p>
            <a:pPr marL="345722" indent="-345722" algn="l">
              <a:spcBef>
                <a:spcPts val="3200"/>
              </a:spcBef>
              <a:buSzPct val="75000"/>
              <a:buChar char="•"/>
              <a:defRPr sz="2800"/>
            </a:pPr>
            <a:r>
              <a:t>Visual exploration of collaboration </a:t>
            </a:r>
            <a:r>
              <a:rPr sz="1400"/>
              <a:t>[52]</a:t>
            </a:r>
          </a:p>
          <a:p>
            <a:pPr marL="345722" indent="-345722" algn="l">
              <a:spcBef>
                <a:spcPts val="3200"/>
              </a:spcBef>
              <a:buSzPct val="75000"/>
              <a:buChar char="•"/>
              <a:defRPr sz="2800"/>
            </a:pPr>
            <a:r>
              <a:t>Post-forking porting of new features</a:t>
            </a:r>
            <a:r>
              <a:rPr sz="1400"/>
              <a:t> </a:t>
            </a:r>
            <a:r>
              <a:t>or bug fixes </a:t>
            </a:r>
            <a:r>
              <a:rPr sz="1400"/>
              <a:t>[7]</a:t>
            </a:r>
          </a:p>
        </p:txBody>
      </p:sp>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89" name="Shape 189"/>
          <p:cNvSpPr/>
          <p:nvPr>
            <p:ph type="title"/>
          </p:nvPr>
        </p:nvSpPr>
        <p:spPr>
          <a:prstGeom prst="rect">
            <a:avLst/>
          </a:prstGeom>
        </p:spPr>
        <p:txBody>
          <a:bodyPr/>
          <a:lstStyle/>
          <a:p>
            <a:pPr defTabSz="490727">
              <a:defRPr sz="6719"/>
            </a:pPr>
            <a:r>
              <a:t>Related Work</a:t>
            </a:r>
          </a:p>
          <a:p>
            <a:pPr defTabSz="490727">
              <a:defRPr sz="6719"/>
            </a:pPr>
            <a:r>
              <a:t>Limitations</a:t>
            </a:r>
          </a:p>
        </p:txBody>
      </p:sp>
      <p:sp>
        <p:nvSpPr>
          <p:cNvPr id="190" name="Shape 190"/>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1" name="Shape 191"/>
          <p:cNvSpPr/>
          <p:nvPr/>
        </p:nvSpPr>
        <p:spPr>
          <a:xfrm>
            <a:off x="1314170" y="3734837"/>
            <a:ext cx="10198114" cy="304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45722" indent="-345722" algn="l">
              <a:spcBef>
                <a:spcPts val="3200"/>
              </a:spcBef>
              <a:buSzPct val="75000"/>
              <a:buChar char="•"/>
              <a:defRPr sz="2800"/>
            </a:pPr>
            <a:r>
              <a:t>Previous research limited to one or two snapshots </a:t>
            </a:r>
          </a:p>
          <a:p>
            <a:pPr marL="345722" indent="-345722" algn="l">
              <a:spcBef>
                <a:spcPts val="3200"/>
              </a:spcBef>
              <a:buSzPct val="75000"/>
              <a:buChar char="•"/>
              <a:defRPr sz="2800"/>
            </a:pPr>
            <a:r>
              <a:t>How dynamics change over time?</a:t>
            </a:r>
          </a:p>
          <a:p>
            <a:pPr marL="345722" indent="-345722" algn="l">
              <a:spcBef>
                <a:spcPts val="3200"/>
              </a:spcBef>
              <a:buSzPct val="75000"/>
              <a:buChar char="•"/>
              <a:defRPr sz="2800"/>
            </a:pPr>
            <a:r>
              <a:t>What happens before forking? </a:t>
            </a:r>
          </a:p>
          <a:p>
            <a:pPr marL="345722" indent="-345722" algn="l">
              <a:spcBef>
                <a:spcPts val="3200"/>
              </a:spcBef>
              <a:buSzPct val="75000"/>
              <a:buChar char="•"/>
              <a:defRPr sz="2800"/>
            </a:pPr>
            <a:r>
              <a:t>Could we have known earlier?</a:t>
            </a:r>
          </a:p>
        </p:txBody>
      </p:sp>
      <p:sp>
        <p:nvSpPr>
          <p:cNvPr id="192" name="Shape 192"/>
          <p:cNvSpPr/>
          <p:nvPr/>
        </p:nvSpPr>
        <p:spPr>
          <a:xfrm>
            <a:off x="902742" y="7793133"/>
            <a:ext cx="11020971" cy="64770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spcBef>
                <a:spcPts val="4200"/>
              </a:spcBef>
            </a:pPr>
            <a:r>
              <a:t>Important Gap: the </a:t>
            </a:r>
            <a:r>
              <a:rPr b="1">
                <a:latin typeface="Helvetica"/>
                <a:ea typeface="Helvetica"/>
                <a:cs typeface="Helvetica"/>
                <a:sym typeface="Helvetica"/>
              </a:rPr>
              <a:t>Run-up to forks</a:t>
            </a:r>
            <a:r>
              <a:t> seldom studied</a:t>
            </a:r>
          </a:p>
        </p:txBody>
      </p:sp>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96" name="Shape 196"/>
          <p:cNvSpPr/>
          <p:nvPr>
            <p:ph type="title"/>
          </p:nvPr>
        </p:nvSpPr>
        <p:spPr>
          <a:prstGeom prst="rect">
            <a:avLst/>
          </a:prstGeom>
        </p:spPr>
        <p:txBody>
          <a:bodyPr/>
          <a:lstStyle/>
          <a:p>
            <a:pPr/>
            <a:r>
              <a:t>Research Goals</a:t>
            </a:r>
          </a:p>
        </p:txBody>
      </p:sp>
      <p:sp>
        <p:nvSpPr>
          <p:cNvPr id="197" name="Shape 197"/>
          <p:cNvSpPr/>
          <p:nvPr>
            <p:ph type="body" idx="1"/>
          </p:nvPr>
        </p:nvSpPr>
        <p:spPr>
          <a:xfrm>
            <a:off x="952500" y="3075759"/>
            <a:ext cx="11099800" cy="4754464"/>
          </a:xfrm>
          <a:prstGeom prst="rect">
            <a:avLst/>
          </a:prstGeom>
        </p:spPr>
        <p:txBody>
          <a:bodyPr/>
          <a:lstStyle/>
          <a:p>
            <a:pPr/>
            <a:r>
              <a:t>Can we identify if there is a problem?</a:t>
            </a:r>
          </a:p>
          <a:p>
            <a:pPr/>
            <a:r>
              <a:t>Can we do this early enough that we can actually do something about it?</a:t>
            </a:r>
          </a:p>
          <a:p>
            <a:pPr/>
            <a:r>
              <a:t>Can we do this using objectively automate-able processes without having to be intimately familiar with the projects?</a:t>
            </a:r>
          </a:p>
        </p:txBody>
      </p:sp>
      <p:sp>
        <p:nvSpPr>
          <p:cNvPr id="198" name="Shape 198"/>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tile tx="0" ty="0" sx="100000" sy="100000" flip="none" algn="tl"/>
        </a:blipFill>
      </p:bgPr>
    </p:bg>
    <p:spTree>
      <p:nvGrpSpPr>
        <p:cNvPr id="1" name=""/>
        <p:cNvGrpSpPr/>
        <p:nvPr/>
      </p:nvGrpSpPr>
      <p:grpSpPr>
        <a:xfrm>
          <a:off x="0" y="0"/>
          <a:ext cx="0" cy="0"/>
          <a:chOff x="0" y="0"/>
          <a:chExt cx="0" cy="0"/>
        </a:xfrm>
      </p:grpSpPr>
      <p:sp>
        <p:nvSpPr>
          <p:cNvPr id="202" name="Shape 202"/>
          <p:cNvSpPr/>
          <p:nvPr>
            <p:ph type="title"/>
          </p:nvPr>
        </p:nvSpPr>
        <p:spPr>
          <a:prstGeom prst="rect">
            <a:avLst/>
          </a:prstGeom>
        </p:spPr>
        <p:txBody>
          <a:bodyPr/>
          <a:lstStyle/>
          <a:p>
            <a:pPr/>
            <a:r>
              <a:t>Data Collection</a:t>
            </a:r>
          </a:p>
        </p:txBody>
      </p:sp>
      <p:sp>
        <p:nvSpPr>
          <p:cNvPr id="203" name="Shape 203"/>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4" name="Shape 204"/>
          <p:cNvSpPr/>
          <p:nvPr>
            <p:ph type="body" idx="1"/>
          </p:nvPr>
        </p:nvSpPr>
        <p:spPr>
          <a:xfrm>
            <a:off x="952500" y="3258183"/>
            <a:ext cx="11099800" cy="4754464"/>
          </a:xfrm>
          <a:prstGeom prst="rect">
            <a:avLst/>
          </a:prstGeom>
        </p:spPr>
        <p:txBody>
          <a:bodyPr/>
          <a:lstStyle/>
          <a:p>
            <a:pPr marL="0" indent="0" defTabSz="374904">
              <a:lnSpc>
                <a:spcPct val="117999"/>
              </a:lnSpc>
              <a:spcBef>
                <a:spcPts val="0"/>
              </a:spcBef>
              <a:buSzTx/>
              <a:buNone/>
              <a:defRPr sz="2952">
                <a:latin typeface="Helvetica Neue Light"/>
                <a:ea typeface="Helvetica Neue Light"/>
                <a:cs typeface="Helvetica Neue Light"/>
                <a:sym typeface="Helvetica Neue Light"/>
              </a:defRPr>
            </a:pPr>
            <a:r>
              <a:t>The first challenge you face:</a:t>
            </a:r>
          </a:p>
          <a:p>
            <a:pPr marL="0" indent="0" defTabSz="374904">
              <a:lnSpc>
                <a:spcPct val="117999"/>
              </a:lnSpc>
              <a:spcBef>
                <a:spcPts val="0"/>
              </a:spcBef>
              <a:buSzTx/>
              <a:buNone/>
              <a:defRPr sz="2952">
                <a:latin typeface="Helvetica Neue Light"/>
                <a:ea typeface="Helvetica Neue Light"/>
                <a:cs typeface="Helvetica Neue Light"/>
                <a:sym typeface="Helvetica Neue Light"/>
              </a:defRPr>
            </a:pPr>
          </a:p>
          <a:p>
            <a:pPr marL="364489" indent="-364489" defTabSz="374904">
              <a:lnSpc>
                <a:spcPct val="200000"/>
              </a:lnSpc>
              <a:spcBef>
                <a:spcPts val="0"/>
              </a:spcBef>
              <a:defRPr sz="2952">
                <a:latin typeface="Helvetica Neue Light"/>
                <a:ea typeface="Helvetica Neue Light"/>
                <a:cs typeface="Helvetica Neue Light"/>
                <a:sym typeface="Helvetica Neue Light"/>
              </a:defRPr>
            </a:pPr>
            <a:r>
              <a:t>Finding projects that have gone through a various types of forking</a:t>
            </a:r>
          </a:p>
          <a:p>
            <a:pPr lvl="1" marL="728979" indent="-364489" defTabSz="374904">
              <a:lnSpc>
                <a:spcPct val="200000"/>
              </a:lnSpc>
              <a:spcBef>
                <a:spcPts val="0"/>
              </a:spcBef>
              <a:defRPr sz="2952">
                <a:latin typeface="Helvetica Neue Light"/>
                <a:ea typeface="Helvetica Neue Light"/>
                <a:cs typeface="Helvetica Neue Light"/>
                <a:sym typeface="Helvetica Neue Light"/>
              </a:defRPr>
            </a:pPr>
            <a:r>
              <a:t>Projects survived</a:t>
            </a:r>
          </a:p>
          <a:p>
            <a:pPr lvl="2" marL="1093469" indent="-364489" defTabSz="374904">
              <a:lnSpc>
                <a:spcPct val="200000"/>
              </a:lnSpc>
              <a:spcBef>
                <a:spcPts val="0"/>
              </a:spcBef>
              <a:defRPr sz="2952">
                <a:latin typeface="Helvetica Neue Light"/>
                <a:ea typeface="Helvetica Neue Light"/>
                <a:cs typeface="Helvetica Neue Light"/>
                <a:sym typeface="Helvetica Neue Light"/>
              </a:defRPr>
            </a:pPr>
            <a:r>
              <a:t>Project records survived</a:t>
            </a:r>
          </a:p>
        </p:txBody>
      </p:sp>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08" name="Shape 208"/>
          <p:cNvSpPr/>
          <p:nvPr>
            <p:ph type="title"/>
          </p:nvPr>
        </p:nvSpPr>
        <p:spPr>
          <a:prstGeom prst="rect">
            <a:avLst/>
          </a:prstGeom>
        </p:spPr>
        <p:txBody>
          <a:bodyPr/>
          <a:lstStyle/>
          <a:p>
            <a:pPr defTabSz="490727">
              <a:defRPr sz="6719"/>
            </a:pPr>
            <a:r>
              <a:t>Data Collection</a:t>
            </a:r>
            <a:br/>
            <a:r>
              <a:t>Projects</a:t>
            </a:r>
          </a:p>
        </p:txBody>
      </p:sp>
      <p:pic>
        <p:nvPicPr>
          <p:cNvPr id="209" name="Screen Shot 2016-02-09 at 1.03.19 PM.png"/>
          <p:cNvPicPr>
            <a:picLocks noChangeAspect="1"/>
          </p:cNvPicPr>
          <p:nvPr/>
        </p:nvPicPr>
        <p:blipFill>
          <a:blip r:embed="rId4">
            <a:extLst/>
          </a:blip>
          <a:srcRect l="0" t="10729" r="10762" b="0"/>
          <a:stretch>
            <a:fillRect/>
          </a:stretch>
        </p:blipFill>
        <p:spPr>
          <a:xfrm>
            <a:off x="2646968" y="3031132"/>
            <a:ext cx="8002743" cy="5793150"/>
          </a:xfrm>
          <a:prstGeom prst="rect">
            <a:avLst/>
          </a:prstGeom>
          <a:ln w="12700">
            <a:miter lim="400000"/>
          </a:ln>
        </p:spPr>
      </p:pic>
      <p:sp>
        <p:nvSpPr>
          <p:cNvPr id="210" name="Shape 210"/>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1" name="Shape 211"/>
          <p:cNvSpPr/>
          <p:nvPr/>
        </p:nvSpPr>
        <p:spPr>
          <a:xfrm>
            <a:off x="1986317" y="3585673"/>
            <a:ext cx="1059018"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5800">
                <a:latin typeface="Helvetica"/>
                <a:ea typeface="Helvetica"/>
                <a:cs typeface="Helvetica"/>
                <a:sym typeface="Helvetica"/>
              </a:defRPr>
            </a:lvl1pPr>
          </a:lstStyle>
          <a:p>
            <a:pPr/>
            <a:r>
              <a:t>{</a:t>
            </a:r>
          </a:p>
        </p:txBody>
      </p:sp>
      <p:sp>
        <p:nvSpPr>
          <p:cNvPr id="212" name="Shape 212"/>
          <p:cNvSpPr/>
          <p:nvPr/>
        </p:nvSpPr>
        <p:spPr>
          <a:xfrm>
            <a:off x="2301311" y="7179773"/>
            <a:ext cx="525717" cy="1600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9800"/>
            </a:lvl1pPr>
          </a:lstStyle>
          <a:p>
            <a:pPr/>
            <a:r>
              <a:t>{</a:t>
            </a:r>
          </a:p>
        </p:txBody>
      </p:sp>
      <p:sp>
        <p:nvSpPr>
          <p:cNvPr id="213" name="Shape 213"/>
          <p:cNvSpPr/>
          <p:nvPr/>
        </p:nvSpPr>
        <p:spPr>
          <a:xfrm>
            <a:off x="654803" y="7783023"/>
            <a:ext cx="1263812" cy="393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900"/>
            </a:lvl1pPr>
          </a:lstStyle>
          <a:p>
            <a:pPr/>
            <a:r>
              <a:t>Not forked</a:t>
            </a:r>
          </a:p>
        </p:txBody>
      </p:sp>
      <p:sp>
        <p:nvSpPr>
          <p:cNvPr id="214" name="Shape 214"/>
          <p:cNvSpPr/>
          <p:nvPr/>
        </p:nvSpPr>
        <p:spPr>
          <a:xfrm>
            <a:off x="2250511" y="5808173"/>
            <a:ext cx="525717" cy="170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500"/>
            </a:lvl1pPr>
          </a:lstStyle>
          <a:p>
            <a:pPr/>
            <a:r>
              <a:t>{</a:t>
            </a:r>
          </a:p>
        </p:txBody>
      </p:sp>
      <p:sp>
        <p:nvSpPr>
          <p:cNvPr id="215" name="Shape 215"/>
          <p:cNvSpPr/>
          <p:nvPr/>
        </p:nvSpPr>
        <p:spPr>
          <a:xfrm>
            <a:off x="2250511" y="4185748"/>
            <a:ext cx="525717" cy="191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1900"/>
            </a:lvl1pPr>
          </a:lstStyle>
          <a:p>
            <a:pPr/>
            <a:r>
              <a:t>{</a:t>
            </a:r>
          </a:p>
        </p:txBody>
      </p:sp>
      <p:sp>
        <p:nvSpPr>
          <p:cNvPr id="216" name="Shape 216"/>
          <p:cNvSpPr/>
          <p:nvPr/>
        </p:nvSpPr>
        <p:spPr>
          <a:xfrm>
            <a:off x="191181" y="5039823"/>
            <a:ext cx="2292655" cy="571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1900"/>
            </a:pPr>
            <a:r>
              <a:t>Non-conflict-driven</a:t>
            </a:r>
            <a:br/>
            <a:r>
              <a:rPr sz="1200"/>
              <a:t>Community-driven</a:t>
            </a:r>
          </a:p>
        </p:txBody>
      </p:sp>
      <p:sp>
        <p:nvSpPr>
          <p:cNvPr id="217" name="Shape 217"/>
          <p:cNvSpPr/>
          <p:nvPr/>
        </p:nvSpPr>
        <p:spPr>
          <a:xfrm>
            <a:off x="65794" y="3922223"/>
            <a:ext cx="2441830" cy="393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900"/>
            </a:lvl1pPr>
          </a:lstStyle>
          <a:p>
            <a:pPr/>
            <a:r>
              <a:t>Conflict-driven</a:t>
            </a:r>
          </a:p>
        </p:txBody>
      </p:sp>
      <p:sp>
        <p:nvSpPr>
          <p:cNvPr id="218" name="Shape 218"/>
          <p:cNvSpPr/>
          <p:nvPr/>
        </p:nvSpPr>
        <p:spPr>
          <a:xfrm>
            <a:off x="178481" y="6538423"/>
            <a:ext cx="2292655" cy="571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1900"/>
            </a:pPr>
            <a:r>
              <a:t>Non-conflict-driven</a:t>
            </a:r>
            <a:br/>
            <a:r>
              <a:rPr sz="1200"/>
              <a:t>Technical</a:t>
            </a:r>
          </a:p>
        </p:txBody>
      </p:sp>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2" name="Shape 222"/>
          <p:cNvSpPr/>
          <p:nvPr>
            <p:ph type="title"/>
          </p:nvPr>
        </p:nvSpPr>
        <p:spPr>
          <a:prstGeom prst="rect">
            <a:avLst/>
          </a:prstGeom>
        </p:spPr>
        <p:txBody>
          <a:bodyPr/>
          <a:lstStyle/>
          <a:p>
            <a:pPr/>
            <a:r>
              <a:t>Methodology</a:t>
            </a:r>
          </a:p>
        </p:txBody>
      </p:sp>
      <p:sp>
        <p:nvSpPr>
          <p:cNvPr id="223" name="Shape 223"/>
          <p:cNvSpPr/>
          <p:nvPr>
            <p:ph type="body" sz="half" idx="1"/>
          </p:nvPr>
        </p:nvSpPr>
        <p:spPr>
          <a:xfrm>
            <a:off x="965200" y="2387600"/>
            <a:ext cx="6442621" cy="5131991"/>
          </a:xfrm>
          <a:prstGeom prst="rect">
            <a:avLst/>
          </a:prstGeom>
        </p:spPr>
        <p:txBody>
          <a:bodyPr/>
          <a:lstStyle/>
          <a:p>
            <a:pPr marL="0" indent="0">
              <a:buSzTx/>
              <a:buNone/>
            </a:pPr>
            <a:r>
              <a:t>Two analyses:</a:t>
            </a:r>
          </a:p>
          <a:p>
            <a:pPr marL="345722" indent="-345722"/>
            <a:r>
              <a:t>Time series analysis of developers’ communication sentiments</a:t>
            </a:r>
          </a:p>
          <a:p>
            <a:pPr marL="345722" indent="-345722"/>
            <a:r>
              <a:t>Social network analysis of developers’ interaction graphs</a:t>
            </a:r>
          </a:p>
        </p:txBody>
      </p:sp>
      <p:sp>
        <p:nvSpPr>
          <p:cNvPr id="224" name="Shape 224"/>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27" name="Group 227"/>
          <p:cNvGrpSpPr/>
          <p:nvPr/>
        </p:nvGrpSpPr>
        <p:grpSpPr>
          <a:xfrm>
            <a:off x="8181170" y="2167866"/>
            <a:ext cx="4360708" cy="3545271"/>
            <a:chOff x="0" y="0"/>
            <a:chExt cx="4360707" cy="3545270"/>
          </a:xfrm>
        </p:grpSpPr>
        <p:pic>
          <p:nvPicPr>
            <p:cNvPr id="226" name="01_time_series_noise_data.jpg"/>
            <p:cNvPicPr>
              <a:picLocks noChangeAspect="1"/>
            </p:cNvPicPr>
            <p:nvPr/>
          </p:nvPicPr>
          <p:blipFill>
            <a:blip r:embed="rId3">
              <a:extLst/>
            </a:blip>
            <a:srcRect l="2217" t="0" r="10361" b="0"/>
            <a:stretch>
              <a:fillRect/>
            </a:stretch>
          </p:blipFill>
          <p:spPr>
            <a:xfrm>
              <a:off x="127000" y="88900"/>
              <a:ext cx="4106708" cy="3215071"/>
            </a:xfrm>
            <a:prstGeom prst="rect">
              <a:avLst/>
            </a:prstGeom>
            <a:ln>
              <a:noFill/>
            </a:ln>
            <a:effectLst/>
          </p:spPr>
        </p:pic>
        <p:pic>
          <p:nvPicPr>
            <p:cNvPr id="225" name=""/>
            <p:cNvPicPr>
              <a:picLocks noChangeAspect="0"/>
            </p:cNvPicPr>
            <p:nvPr/>
          </p:nvPicPr>
          <p:blipFill>
            <a:blip r:embed="rId4">
              <a:extLst/>
            </a:blip>
            <a:stretch>
              <a:fillRect/>
            </a:stretch>
          </p:blipFill>
          <p:spPr>
            <a:xfrm>
              <a:off x="0" y="-1"/>
              <a:ext cx="4360708" cy="3545272"/>
            </a:xfrm>
            <a:prstGeom prst="rect">
              <a:avLst/>
            </a:prstGeom>
            <a:effectLst/>
          </p:spPr>
        </p:pic>
      </p:grpSp>
      <p:grpSp>
        <p:nvGrpSpPr>
          <p:cNvPr id="230" name="Group 230"/>
          <p:cNvGrpSpPr/>
          <p:nvPr/>
        </p:nvGrpSpPr>
        <p:grpSpPr>
          <a:xfrm>
            <a:off x="8181170" y="5689484"/>
            <a:ext cx="4360708" cy="3172042"/>
            <a:chOff x="0" y="0"/>
            <a:chExt cx="4360707" cy="3172041"/>
          </a:xfrm>
        </p:grpSpPr>
        <p:pic>
          <p:nvPicPr>
            <p:cNvPr id="229" name="3575872381_0da1eec53a.jpg"/>
            <p:cNvPicPr>
              <a:picLocks noChangeAspect="1"/>
            </p:cNvPicPr>
            <p:nvPr/>
          </p:nvPicPr>
          <p:blipFill>
            <a:blip r:embed="rId5">
              <a:extLst/>
            </a:blip>
            <a:srcRect l="0" t="0" r="0" b="0"/>
            <a:stretch>
              <a:fillRect/>
            </a:stretch>
          </p:blipFill>
          <p:spPr>
            <a:xfrm>
              <a:off x="127000" y="88900"/>
              <a:ext cx="4106708" cy="2841842"/>
            </a:xfrm>
            <a:prstGeom prst="rect">
              <a:avLst/>
            </a:prstGeom>
            <a:ln>
              <a:noFill/>
            </a:ln>
            <a:effectLst/>
          </p:spPr>
        </p:pic>
        <p:pic>
          <p:nvPicPr>
            <p:cNvPr id="228" name=""/>
            <p:cNvPicPr>
              <a:picLocks noChangeAspect="0"/>
            </p:cNvPicPr>
            <p:nvPr/>
          </p:nvPicPr>
          <p:blipFill>
            <a:blip r:embed="rId6">
              <a:extLst/>
            </a:blip>
            <a:stretch>
              <a:fillRect/>
            </a:stretch>
          </p:blipFill>
          <p:spPr>
            <a:xfrm>
              <a:off x="0" y="0"/>
              <a:ext cx="4360708" cy="3172042"/>
            </a:xfrm>
            <a:prstGeom prst="rect">
              <a:avLst/>
            </a:prstGeom>
            <a:effectLst/>
          </p:spPr>
        </p:pic>
      </p:grpSp>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34" name="Shape 234"/>
          <p:cNvSpPr/>
          <p:nvPr>
            <p:ph type="title"/>
          </p:nvPr>
        </p:nvSpPr>
        <p:spPr>
          <a:prstGeom prst="rect">
            <a:avLst/>
          </a:prstGeom>
        </p:spPr>
        <p:txBody>
          <a:bodyPr/>
          <a:lstStyle>
            <a:lvl1pPr>
              <a:spcBef>
                <a:spcPts val="3200"/>
              </a:spcBef>
              <a:defRPr sz="6000"/>
            </a:lvl1pPr>
          </a:lstStyle>
          <a:p>
            <a:pPr/>
            <a:r>
              <a:t>Time series analysis of sentiments</a:t>
            </a:r>
          </a:p>
        </p:txBody>
      </p:sp>
      <p:sp>
        <p:nvSpPr>
          <p:cNvPr id="235" name="Shape 235"/>
          <p:cNvSpPr/>
          <p:nvPr>
            <p:ph type="body" idx="1"/>
          </p:nvPr>
        </p:nvSpPr>
        <p:spPr>
          <a:xfrm>
            <a:off x="965200" y="2387600"/>
            <a:ext cx="11074401" cy="6250034"/>
          </a:xfrm>
          <a:prstGeom prst="rect">
            <a:avLst/>
          </a:prstGeom>
        </p:spPr>
        <p:txBody>
          <a:bodyPr/>
          <a:lstStyle/>
          <a:p>
            <a:pPr marL="308680" indent="-308680">
              <a:defRPr sz="2700"/>
            </a:pPr>
            <a:r>
              <a:t>Data: Contents of the messages on the projects’ developers mailing list, for the 10-month run-up to the fork. </a:t>
            </a:r>
          </a:p>
          <a:p>
            <a:pPr marL="308680" indent="-308680">
              <a:defRPr sz="2700"/>
            </a:pPr>
            <a:r>
              <a:t>Anomaly detection as key indicators of problems among the developers, and intervene if needed.</a:t>
            </a:r>
          </a:p>
        </p:txBody>
      </p:sp>
      <p:sp>
        <p:nvSpPr>
          <p:cNvPr id="236" name="Shape 236"/>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0"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40" name="Shape 240"/>
          <p:cNvSpPr/>
          <p:nvPr>
            <p:ph type="title"/>
          </p:nvPr>
        </p:nvSpPr>
        <p:spPr>
          <a:prstGeom prst="rect">
            <a:avLst/>
          </a:prstGeom>
        </p:spPr>
        <p:txBody>
          <a:bodyPr/>
          <a:lstStyle/>
          <a:p>
            <a:pPr defTabSz="426466">
              <a:defRPr sz="5840"/>
            </a:pPr>
            <a:r>
              <a:t>Methodology</a:t>
            </a:r>
          </a:p>
          <a:p>
            <a:pPr defTabSz="426466">
              <a:spcBef>
                <a:spcPts val="2300"/>
              </a:spcBef>
              <a:defRPr sz="2774"/>
            </a:pPr>
            <a:r>
              <a:t>Time series analysis of open source developers’ communication sentiments</a:t>
            </a:r>
          </a:p>
        </p:txBody>
      </p:sp>
      <p:sp>
        <p:nvSpPr>
          <p:cNvPr id="241" name="Shape 241"/>
          <p:cNvSpPr/>
          <p:nvPr>
            <p:ph type="body" idx="1"/>
          </p:nvPr>
        </p:nvSpPr>
        <p:spPr>
          <a:xfrm>
            <a:off x="965200" y="2387600"/>
            <a:ext cx="10094417" cy="6286500"/>
          </a:xfrm>
          <a:prstGeom prst="rect">
            <a:avLst/>
          </a:prstGeom>
        </p:spPr>
        <p:txBody>
          <a:bodyPr/>
          <a:lstStyle/>
          <a:p>
            <a:pPr marL="0" indent="0" defTabSz="414781">
              <a:spcBef>
                <a:spcPts val="2200"/>
              </a:spcBef>
              <a:buSzTx/>
              <a:buNone/>
              <a:defRPr sz="2840"/>
            </a:pPr>
            <a:r>
              <a:t>Here’s my data:</a:t>
            </a:r>
          </a:p>
          <a:p>
            <a:pPr marL="245462" indent="-245462" defTabSz="414781">
              <a:spcBef>
                <a:spcPts val="2200"/>
              </a:spcBef>
              <a:defRPr sz="2840"/>
            </a:pPr>
            <a:r>
              <a:t>The contents of the messages sent and received on the projects developers mailing list, for the time period of 10-month run-up to the fork. </a:t>
            </a:r>
          </a:p>
          <a:p>
            <a:pPr marL="0" indent="0" defTabSz="414781">
              <a:spcBef>
                <a:spcPts val="2200"/>
              </a:spcBef>
              <a:buSzTx/>
              <a:buNone/>
              <a:defRPr sz="2840"/>
            </a:pPr>
            <a:r>
              <a:t>Here’s why it matters:</a:t>
            </a:r>
          </a:p>
          <a:p>
            <a:pPr marL="162305" indent="-162305" defTabSz="414781">
              <a:spcBef>
                <a:spcPts val="2200"/>
              </a:spcBef>
              <a:buSzPct val="100000"/>
              <a:defRPr sz="2840"/>
            </a:pPr>
            <a:r>
              <a:t>The objective was to be able to intervene, or evaluate the health. </a:t>
            </a:r>
          </a:p>
          <a:p>
            <a:pPr marL="162305" indent="-162305" defTabSz="414781">
              <a:spcBef>
                <a:spcPts val="2200"/>
              </a:spcBef>
              <a:buSzPct val="100000"/>
              <a:defRPr sz="2840"/>
            </a:pPr>
            <a:r>
              <a:t>Anomaly detection of the time series analysis may be used by the project stakeholders/investors as key indicators left in the record, that can reliably be used to predict, or to identify problems among the developers, and intervene if need be.</a:t>
            </a:r>
          </a:p>
        </p:txBody>
      </p:sp>
      <p:sp>
        <p:nvSpPr>
          <p:cNvPr id="242" name="Shape 242"/>
          <p:cNvSpPr/>
          <p:nvPr>
            <p:ph type="sldNum" sz="quarter" idx="4294967295"/>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22" name="Shape 122"/>
          <p:cNvSpPr/>
          <p:nvPr>
            <p:ph type="title"/>
          </p:nvPr>
        </p:nvSpPr>
        <p:spPr>
          <a:prstGeom prst="rect">
            <a:avLst/>
          </a:prstGeom>
        </p:spPr>
        <p:txBody>
          <a:bodyPr/>
          <a:lstStyle/>
          <a:p>
            <a:pPr/>
            <a:r>
              <a:t>Great Projects</a:t>
            </a:r>
          </a:p>
        </p:txBody>
      </p:sp>
      <p:sp>
        <p:nvSpPr>
          <p:cNvPr id="123" name="Shape 123"/>
          <p:cNvSpPr/>
          <p:nvPr>
            <p:ph type="body" idx="1"/>
          </p:nvPr>
        </p:nvSpPr>
        <p:spPr>
          <a:xfrm>
            <a:off x="1043844" y="2603500"/>
            <a:ext cx="11304128" cy="4659313"/>
          </a:xfrm>
          <a:prstGeom prst="rect">
            <a:avLst/>
          </a:prstGeom>
        </p:spPr>
        <p:txBody>
          <a:bodyPr/>
          <a:lstStyle/>
          <a:p>
            <a:pPr marL="482600" indent="-228600" defTabSz="457200">
              <a:spcBef>
                <a:spcPts val="0"/>
              </a:spcBef>
              <a:buSzPct val="100000"/>
              <a:defRPr sz="3200"/>
            </a:pPr>
            <a:r>
              <a:t> Technical quality</a:t>
            </a:r>
          </a:p>
          <a:p>
            <a:pPr marL="1043939" indent="-447039" defTabSz="457200">
              <a:spcBef>
                <a:spcPts val="0"/>
              </a:spcBef>
              <a:buSzTx/>
              <a:buNone/>
              <a:defRPr sz="2000"/>
            </a:pPr>
          </a:p>
          <a:p>
            <a:pPr marL="1043939" indent="-447039" defTabSz="457200">
              <a:spcBef>
                <a:spcPts val="0"/>
              </a:spcBef>
              <a:buSzTx/>
              <a:buNone/>
              <a:defRPr sz="2000"/>
            </a:pPr>
          </a:p>
          <a:p>
            <a:pPr marL="482600" indent="-228600" defTabSz="457200">
              <a:spcBef>
                <a:spcPts val="0"/>
              </a:spcBef>
              <a:buSzPct val="100000"/>
              <a:defRPr sz="3200"/>
            </a:pPr>
            <a:r>
              <a:t> Operational health</a:t>
            </a:r>
          </a:p>
          <a:p>
            <a:pPr marL="482600" indent="-228600" defTabSz="457200">
              <a:spcBef>
                <a:spcPts val="0"/>
              </a:spcBef>
              <a:buSzPct val="100000"/>
              <a:defRPr sz="3200"/>
            </a:pPr>
          </a:p>
          <a:p>
            <a:pPr marL="482600" indent="-228600" defTabSz="457200">
              <a:spcBef>
                <a:spcPts val="0"/>
              </a:spcBef>
              <a:buSzPct val="100000"/>
              <a:defRPr sz="3200"/>
            </a:pPr>
            <a:r>
              <a:t> Survivability</a:t>
            </a:r>
          </a:p>
          <a:p>
            <a:pPr marL="825500" indent="-228600" defTabSz="457200">
              <a:spcBef>
                <a:spcPts val="0"/>
              </a:spcBef>
              <a:buSzPct val="100000"/>
              <a:defRPr sz="2000"/>
            </a:pPr>
            <a:r>
              <a:t>Bus #</a:t>
            </a:r>
          </a:p>
        </p:txBody>
      </p:sp>
      <p:sp>
        <p:nvSpPr>
          <p:cNvPr id="124" name="Shape 124"/>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5" name="Shape 125"/>
          <p:cNvSpPr/>
          <p:nvPr/>
        </p:nvSpPr>
        <p:spPr>
          <a:xfrm>
            <a:off x="4451858" y="2038349"/>
            <a:ext cx="4101085"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3200"/>
              </a:spcBef>
              <a:defRPr sz="1600"/>
            </a:lvl1pPr>
          </a:lstStyle>
          <a:p>
            <a:pPr/>
            <a:r>
              <a:t>Assumption: You know what open source is.</a:t>
            </a:r>
          </a:p>
        </p:txBody>
      </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44" name="Shape 244"/>
          <p:cNvSpPr/>
          <p:nvPr>
            <p:ph type="title"/>
          </p:nvPr>
        </p:nvSpPr>
        <p:spPr>
          <a:prstGeom prst="rect">
            <a:avLst/>
          </a:prstGeom>
        </p:spPr>
        <p:txBody>
          <a:bodyPr/>
          <a:lstStyle/>
          <a:p>
            <a:pPr/>
            <a:r>
              <a:t>Sentiment Analysis</a:t>
            </a:r>
          </a:p>
        </p:txBody>
      </p:sp>
      <p:sp>
        <p:nvSpPr>
          <p:cNvPr id="245" name="Shape 245"/>
          <p:cNvSpPr/>
          <p:nvPr>
            <p:ph type="body" idx="1"/>
          </p:nvPr>
        </p:nvSpPr>
        <p:spPr>
          <a:prstGeom prst="rect">
            <a:avLst/>
          </a:prstGeom>
        </p:spPr>
        <p:txBody>
          <a:bodyPr/>
          <a:lstStyle/>
          <a:p>
            <a:pPr marL="172861" indent="-172861" defTabSz="457200">
              <a:spcBef>
                <a:spcPts val="0"/>
              </a:spcBef>
              <a:defRPr sz="2700">
                <a:solidFill>
                  <a:srgbClr val="252525"/>
                </a:solidFill>
              </a:defRPr>
            </a:pPr>
          </a:p>
          <a:p>
            <a:pPr marL="172861" indent="-172861" defTabSz="457200">
              <a:spcBef>
                <a:spcPts val="0"/>
              </a:spcBef>
              <a:defRPr sz="2700">
                <a:solidFill>
                  <a:srgbClr val="252525"/>
                </a:solidFill>
              </a:defRPr>
            </a:pPr>
            <a:r>
              <a:t>To determine the attitude of a writer, the overall contextual polarity or emotional reaction to a document, interaction, or event </a:t>
            </a:r>
          </a:p>
          <a:p>
            <a:pPr marL="172861" indent="-172861" defTabSz="457200">
              <a:spcBef>
                <a:spcPts val="0"/>
              </a:spcBef>
              <a:defRPr sz="2700">
                <a:solidFill>
                  <a:srgbClr val="252525"/>
                </a:solidFill>
              </a:defRPr>
            </a:pPr>
          </a:p>
          <a:p>
            <a:pPr marL="0" indent="0" defTabSz="457200">
              <a:spcBef>
                <a:spcPts val="0"/>
              </a:spcBef>
              <a:buSzTx/>
              <a:buNone/>
              <a:defRPr sz="2700">
                <a:solidFill>
                  <a:srgbClr val="252525"/>
                </a:solidFill>
              </a:defRPr>
            </a:pPr>
            <a:r>
              <a:t>Used for </a:t>
            </a:r>
          </a:p>
          <a:p>
            <a:pPr marL="172861" indent="-172861" defTabSz="457200">
              <a:lnSpc>
                <a:spcPct val="150000"/>
              </a:lnSpc>
              <a:spcBef>
                <a:spcPts val="0"/>
              </a:spcBef>
              <a:defRPr sz="2700">
                <a:solidFill>
                  <a:srgbClr val="252525"/>
                </a:solidFill>
              </a:defRPr>
            </a:pPr>
            <a:r>
              <a:t>“Flame” detection</a:t>
            </a:r>
          </a:p>
          <a:p>
            <a:pPr marL="172861" indent="-172861" defTabSz="457200">
              <a:lnSpc>
                <a:spcPct val="150000"/>
              </a:lnSpc>
              <a:spcBef>
                <a:spcPts val="0"/>
              </a:spcBef>
              <a:defRPr sz="2700">
                <a:solidFill>
                  <a:srgbClr val="252525"/>
                </a:solidFill>
              </a:defRPr>
            </a:pPr>
            <a:r>
              <a:t>Bias identification in news sources</a:t>
            </a:r>
          </a:p>
          <a:p>
            <a:pPr marL="172861" indent="-172861" defTabSz="457200">
              <a:lnSpc>
                <a:spcPct val="150000"/>
              </a:lnSpc>
              <a:spcBef>
                <a:spcPts val="0"/>
              </a:spcBef>
              <a:defRPr sz="2700">
                <a:solidFill>
                  <a:srgbClr val="252525"/>
                </a:solidFill>
              </a:defRPr>
            </a:pPr>
            <a:r>
              <a:t>Identifying (in)appropriate content for ad placement</a:t>
            </a:r>
          </a:p>
          <a:p>
            <a:pPr marL="172861" indent="-172861" defTabSz="457200">
              <a:lnSpc>
                <a:spcPct val="150000"/>
              </a:lnSpc>
              <a:spcBef>
                <a:spcPts val="0"/>
              </a:spcBef>
              <a:defRPr sz="2700">
                <a:solidFill>
                  <a:srgbClr val="252525"/>
                </a:solidFill>
              </a:defRPr>
            </a:pPr>
            <a:r>
              <a:t>Targeting advertising/messages, gauging reactions, etc.</a:t>
            </a:r>
          </a:p>
        </p:txBody>
      </p:sp>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7" name="Shape 247"/>
          <p:cNvSpPr/>
          <p:nvPr>
            <p:ph type="title"/>
          </p:nvPr>
        </p:nvSpPr>
        <p:spPr>
          <a:prstGeom prst="rect">
            <a:avLst/>
          </a:prstGeom>
        </p:spPr>
        <p:txBody>
          <a:bodyPr/>
          <a:lstStyle/>
          <a:p>
            <a:pPr defTabSz="397256">
              <a:spcBef>
                <a:spcPts val="2800"/>
              </a:spcBef>
              <a:defRPr sz="5440"/>
            </a:pPr>
            <a:r>
              <a:t>Sentiment Analysis</a:t>
            </a:r>
          </a:p>
          <a:p>
            <a:pPr defTabSz="397256">
              <a:spcBef>
                <a:spcPts val="2800"/>
              </a:spcBef>
              <a:defRPr sz="5440"/>
            </a:pPr>
            <a:r>
              <a:t>Examples</a:t>
            </a:r>
          </a:p>
        </p:txBody>
      </p:sp>
      <p:sp>
        <p:nvSpPr>
          <p:cNvPr id="248" name="Shape 248"/>
          <p:cNvSpPr/>
          <p:nvPr>
            <p:ph type="body" sz="half" idx="1"/>
          </p:nvPr>
        </p:nvSpPr>
        <p:spPr>
          <a:xfrm>
            <a:off x="952500" y="2603500"/>
            <a:ext cx="6535354" cy="5759846"/>
          </a:xfrm>
          <a:prstGeom prst="rect">
            <a:avLst/>
          </a:prstGeom>
        </p:spPr>
        <p:txBody>
          <a:bodyPr/>
          <a:lstStyle/>
          <a:p>
            <a:pPr marL="271638" indent="-271638" defTabSz="457200">
              <a:spcBef>
                <a:spcPts val="0"/>
              </a:spcBef>
              <a:defRPr sz="2200"/>
            </a:pPr>
            <a:r>
              <a:t>The Obama administration used it to gauge public opinion to policy announcements and campaign messages ahead of 2012 election.</a:t>
            </a:r>
          </a:p>
          <a:p>
            <a:pPr marL="271638" indent="-271638" defTabSz="457200">
              <a:spcBef>
                <a:spcPts val="0"/>
              </a:spcBef>
              <a:defRPr sz="2200"/>
            </a:pPr>
          </a:p>
          <a:p>
            <a:pPr marL="271638" indent="-271638" defTabSz="457200">
              <a:spcBef>
                <a:spcPts val="0"/>
              </a:spcBef>
              <a:defRPr sz="2200"/>
            </a:pPr>
          </a:p>
          <a:p>
            <a:pPr marL="271638" indent="-271638" defTabSz="457200">
              <a:spcBef>
                <a:spcPts val="0"/>
              </a:spcBef>
              <a:defRPr sz="2200"/>
            </a:pPr>
          </a:p>
          <a:p>
            <a:pPr marL="271638" indent="-271638" defTabSz="457200">
              <a:spcBef>
                <a:spcPts val="0"/>
              </a:spcBef>
              <a:defRPr sz="2200"/>
            </a:pPr>
          </a:p>
          <a:p>
            <a:pPr marL="271638" indent="-271638" defTabSz="457200">
              <a:spcBef>
                <a:spcPts val="0"/>
              </a:spcBef>
              <a:defRPr sz="2200"/>
            </a:pPr>
            <a:r>
              <a:t>Businesses like Expedia used it to understand consumer attitudes and react accordingly.</a:t>
            </a:r>
          </a:p>
        </p:txBody>
      </p:sp>
      <p:sp>
        <p:nvSpPr>
          <p:cNvPr id="249" name="Shape 249"/>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50" name="110.png"/>
          <p:cNvPicPr>
            <a:picLocks noChangeAspect="1"/>
          </p:cNvPicPr>
          <p:nvPr/>
        </p:nvPicPr>
        <p:blipFill>
          <a:blip r:embed="rId3">
            <a:extLst/>
          </a:blip>
          <a:stretch>
            <a:fillRect/>
          </a:stretch>
        </p:blipFill>
        <p:spPr>
          <a:xfrm>
            <a:off x="2866623" y="7049599"/>
            <a:ext cx="7271554" cy="1185823"/>
          </a:xfrm>
          <a:prstGeom prst="rect">
            <a:avLst/>
          </a:prstGeom>
          <a:ln w="12700">
            <a:miter lim="400000"/>
          </a:ln>
        </p:spPr>
      </p:pic>
      <p:pic>
        <p:nvPicPr>
          <p:cNvPr id="251" name="rsz_screen_shot_2012-10-24_at_103053_am-600x453.jpg"/>
          <p:cNvPicPr>
            <a:picLocks noChangeAspect="1"/>
          </p:cNvPicPr>
          <p:nvPr/>
        </p:nvPicPr>
        <p:blipFill>
          <a:blip r:embed="rId4">
            <a:extLst/>
          </a:blip>
          <a:stretch>
            <a:fillRect/>
          </a:stretch>
        </p:blipFill>
        <p:spPr>
          <a:xfrm>
            <a:off x="7434215" y="2833889"/>
            <a:ext cx="4454268" cy="3362972"/>
          </a:xfrm>
          <a:prstGeom prst="rect">
            <a:avLst/>
          </a:prstGeom>
          <a:ln w="12700">
            <a:miter lim="400000"/>
          </a:ln>
        </p:spPr>
      </p:pic>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55" name="Shape 255"/>
          <p:cNvSpPr/>
          <p:nvPr>
            <p:ph type="title"/>
          </p:nvPr>
        </p:nvSpPr>
        <p:spPr>
          <a:prstGeom prst="rect">
            <a:avLst/>
          </a:prstGeom>
        </p:spPr>
        <p:txBody>
          <a:bodyPr/>
          <a:lstStyle>
            <a:lvl1pPr>
              <a:spcBef>
                <a:spcPts val="4200"/>
              </a:spcBef>
            </a:lvl1pPr>
          </a:lstStyle>
          <a:p>
            <a:pPr/>
            <a:r>
              <a:t>Sentiment Analysis</a:t>
            </a:r>
          </a:p>
        </p:txBody>
      </p:sp>
      <p:sp>
        <p:nvSpPr>
          <p:cNvPr id="256" name="Shape 256"/>
          <p:cNvSpPr/>
          <p:nvPr>
            <p:ph type="body" idx="1"/>
          </p:nvPr>
        </p:nvSpPr>
        <p:spPr>
          <a:prstGeom prst="rect">
            <a:avLst/>
          </a:prstGeom>
        </p:spPr>
        <p:txBody>
          <a:bodyPr/>
          <a:lstStyle/>
          <a:p>
            <a:pPr lvl="1" marL="802569" indent="-358069"/>
            <a:r>
              <a:rPr sz="2900"/>
              <a:t>Contents of messages sent/received by contributors</a:t>
            </a:r>
            <a:endParaRPr sz="2900"/>
          </a:p>
          <a:p>
            <a:pPr lvl="1" marL="802569" indent="-358069"/>
            <a:r>
              <a:rPr sz="2900"/>
              <a:t>A time series of sentiments, to analyze</a:t>
            </a:r>
          </a:p>
        </p:txBody>
      </p:sp>
      <p:sp>
        <p:nvSpPr>
          <p:cNvPr id="257" name="Shape 257"/>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1" name="Shape 261"/>
          <p:cNvSpPr/>
          <p:nvPr>
            <p:ph type="title"/>
          </p:nvPr>
        </p:nvSpPr>
        <p:spPr>
          <a:prstGeom prst="rect">
            <a:avLst/>
          </a:prstGeom>
        </p:spPr>
        <p:txBody>
          <a:bodyPr/>
          <a:lstStyle>
            <a:lvl1pPr defTabSz="490727">
              <a:defRPr sz="6719"/>
            </a:lvl1pPr>
          </a:lstStyle>
          <a:p>
            <a:pPr/>
            <a:r>
              <a:t>Time Series Analysis of Sentiments</a:t>
            </a:r>
          </a:p>
        </p:txBody>
      </p:sp>
      <p:pic>
        <p:nvPicPr>
          <p:cNvPr id="262" name="TS_1.pdf"/>
          <p:cNvPicPr>
            <a:picLocks noChangeAspect="1"/>
          </p:cNvPicPr>
          <p:nvPr/>
        </p:nvPicPr>
        <p:blipFill>
          <a:blip r:embed="rId2">
            <a:extLst/>
          </a:blip>
          <a:srcRect l="0" t="0" r="0" b="0"/>
          <a:stretch>
            <a:fillRect/>
          </a:stretch>
        </p:blipFill>
        <p:spPr>
          <a:xfrm>
            <a:off x="1612899" y="2419349"/>
            <a:ext cx="9779002" cy="6667501"/>
          </a:xfrm>
          <a:prstGeom prst="rect">
            <a:avLst/>
          </a:prstGeom>
          <a:ln w="12700">
            <a:miter lim="400000"/>
          </a:ln>
        </p:spPr>
      </p:pic>
      <p:sp>
        <p:nvSpPr>
          <p:cNvPr id="263" name="Shape 263"/>
          <p:cNvSpPr/>
          <p:nvPr/>
        </p:nvSpPr>
        <p:spPr>
          <a:xfrm>
            <a:off x="2333640" y="7026902"/>
            <a:ext cx="8687104" cy="1"/>
          </a:xfrm>
          <a:prstGeom prst="line">
            <a:avLst/>
          </a:prstGeom>
          <a:ln w="63500">
            <a:solidFill>
              <a:srgbClr val="FF2600">
                <a:alpha val="32319"/>
              </a:srgbClr>
            </a:solidFill>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265" name="Shape 265"/>
          <p:cNvSpPr/>
          <p:nvPr>
            <p:ph type="title"/>
          </p:nvPr>
        </p:nvSpPr>
        <p:spPr>
          <a:prstGeom prst="rect">
            <a:avLst/>
          </a:prstGeom>
        </p:spPr>
        <p:txBody>
          <a:bodyPr/>
          <a:lstStyle/>
          <a:p>
            <a:pPr defTabSz="578358">
              <a:defRPr sz="7919"/>
            </a:pPr>
            <a:r>
              <a:rPr sz="5544"/>
              <a:t>Sentiment Analysis:</a:t>
            </a:r>
            <a:br>
              <a:rPr sz="5544"/>
            </a:br>
            <a:r>
              <a:t>Time Series Analysis</a:t>
            </a:r>
          </a:p>
        </p:txBody>
      </p:sp>
      <p:sp>
        <p:nvSpPr>
          <p:cNvPr id="266" name="Shape 266"/>
          <p:cNvSpPr/>
          <p:nvPr>
            <p:ph type="body" idx="1"/>
          </p:nvPr>
        </p:nvSpPr>
        <p:spPr>
          <a:prstGeom prst="rect">
            <a:avLst/>
          </a:prstGeom>
        </p:spPr>
        <p:txBody>
          <a:bodyPr/>
          <a:lstStyle/>
          <a:p>
            <a:pPr marL="0" indent="0">
              <a:buSzTx/>
              <a:buNone/>
              <a:defRPr sz="2300"/>
            </a:pPr>
            <a:r>
              <a:t>Used in</a:t>
            </a:r>
          </a:p>
          <a:p>
            <a:pPr marL="444500" indent="-444500">
              <a:defRPr sz="2300"/>
            </a:pPr>
            <a:r>
              <a:t>Census analysis</a:t>
            </a:r>
          </a:p>
          <a:p>
            <a:pPr marL="444500" indent="-444500">
              <a:defRPr sz="2300"/>
            </a:pPr>
            <a:r>
              <a:t>Business forecasting: Understanding fluctuations in sales</a:t>
            </a:r>
          </a:p>
          <a:p>
            <a:pPr marL="444500" indent="-444500">
              <a:defRPr sz="2300"/>
            </a:pPr>
            <a:r>
              <a:t>Disease incidence tracking</a:t>
            </a:r>
          </a:p>
          <a:p>
            <a:pPr marL="444500" indent="-444500">
              <a:defRPr sz="2300"/>
            </a:pPr>
            <a:r>
              <a:t>Monitoring unemployment rate; as an economic indicator used by decision makers</a:t>
            </a:r>
          </a:p>
        </p:txBody>
      </p:sp>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8" name="Shape 268"/>
          <p:cNvSpPr/>
          <p:nvPr>
            <p:ph type="body" idx="1"/>
          </p:nvPr>
        </p:nvSpPr>
        <p:spPr>
          <a:prstGeom prst="rect">
            <a:avLst/>
          </a:prstGeom>
        </p:spPr>
        <p:txBody>
          <a:bodyPr/>
          <a:lstStyle/>
          <a:p>
            <a:pPr marL="0" indent="0" defTabSz="414781">
              <a:spcBef>
                <a:spcPts val="2900"/>
              </a:spcBef>
              <a:buSzTx/>
              <a:buNone/>
              <a:defRPr sz="2556"/>
            </a:pPr>
            <a:r>
              <a:t>Used to</a:t>
            </a:r>
          </a:p>
          <a:p>
            <a:pPr marL="315594" indent="-315594" defTabSz="414781">
              <a:spcBef>
                <a:spcPts val="2900"/>
              </a:spcBef>
              <a:defRPr b="1" sz="2556">
                <a:latin typeface="Helvetica"/>
                <a:ea typeface="Helvetica"/>
                <a:cs typeface="Helvetica"/>
                <a:sym typeface="Helvetica"/>
              </a:defRPr>
            </a:pPr>
            <a:r>
              <a:t>To understand the past, and predict the future</a:t>
            </a:r>
          </a:p>
          <a:p>
            <a:pPr marL="315594" indent="-315594" defTabSz="414781">
              <a:spcBef>
                <a:spcPts val="2900"/>
              </a:spcBef>
              <a:defRPr sz="2556"/>
            </a:pPr>
            <a:r>
              <a:rPr b="1">
                <a:latin typeface="Helvetica"/>
                <a:ea typeface="Helvetica"/>
                <a:cs typeface="Helvetica"/>
                <a:sym typeface="Helvetica"/>
              </a:rPr>
              <a:t>Forecasting</a:t>
            </a:r>
            <a:r>
              <a:t> (predicting inference, a subset of statistical inference). assumes that present trends continue. This assumption cannot be checked empirically, but, when we identify the likely causes for a trend, we can justify the forecasting(extrapolating it) for a few time-steps at least</a:t>
            </a:r>
          </a:p>
          <a:p>
            <a:pPr marL="315594" indent="-315594" defTabSz="414781">
              <a:spcBef>
                <a:spcPts val="2900"/>
              </a:spcBef>
              <a:defRPr b="1" sz="2556">
                <a:latin typeface="Helvetica"/>
                <a:ea typeface="Helvetica"/>
                <a:cs typeface="Helvetica"/>
                <a:sym typeface="Helvetica"/>
              </a:defRPr>
            </a:pPr>
            <a:r>
              <a:t>Anomaly detection</a:t>
            </a:r>
          </a:p>
          <a:p>
            <a:pPr marL="315594" indent="-315594" defTabSz="414781">
              <a:spcBef>
                <a:spcPts val="2900"/>
              </a:spcBef>
              <a:defRPr sz="2556"/>
            </a:pPr>
            <a:r>
              <a:t>Classification (assigning a time series pattern to a specific category: e.g. gesture recognition of hand movements in sign language videos)</a:t>
            </a:r>
          </a:p>
          <a:p>
            <a:pPr marL="315594" indent="-315594" defTabSz="414781">
              <a:spcBef>
                <a:spcPts val="2900"/>
              </a:spcBef>
              <a:defRPr sz="2556"/>
            </a:pPr>
            <a:r>
              <a:t>Query by content ~ content-based image retrieval</a:t>
            </a:r>
          </a:p>
        </p:txBody>
      </p:sp>
      <p:sp>
        <p:nvSpPr>
          <p:cNvPr id="269" name="Shape 269"/>
          <p:cNvSpPr/>
          <p:nvPr>
            <p:ph type="title"/>
          </p:nvPr>
        </p:nvSpPr>
        <p:spPr>
          <a:prstGeom prst="rect">
            <a:avLst/>
          </a:prstGeom>
        </p:spPr>
        <p:txBody>
          <a:bodyPr/>
          <a:lstStyle/>
          <a:p>
            <a:pPr defTabSz="578358">
              <a:defRPr sz="7919"/>
            </a:pPr>
            <a:r>
              <a:rPr sz="5544"/>
              <a:t>Sentiment Analysis:</a:t>
            </a:r>
            <a:br>
              <a:rPr sz="5544"/>
            </a:br>
            <a:r>
              <a:t>Time Series Analysis</a:t>
            </a:r>
          </a:p>
        </p:txBody>
      </p:sp>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1" name="Shape 271"/>
          <p:cNvSpPr/>
          <p:nvPr>
            <p:ph type="title"/>
          </p:nvPr>
        </p:nvSpPr>
        <p:spPr>
          <a:prstGeom prst="rect">
            <a:avLst/>
          </a:prstGeom>
        </p:spPr>
        <p:txBody>
          <a:bodyPr/>
          <a:lstStyle>
            <a:lvl1pPr defTabSz="490727">
              <a:defRPr sz="6719"/>
            </a:lvl1pPr>
          </a:lstStyle>
          <a:p>
            <a:pPr/>
            <a:r>
              <a:t>Time Series Analysis of Sentiments</a:t>
            </a:r>
          </a:p>
        </p:txBody>
      </p:sp>
      <p:pic>
        <p:nvPicPr>
          <p:cNvPr id="272" name="D_2.pdf"/>
          <p:cNvPicPr>
            <a:picLocks noChangeAspect="1"/>
          </p:cNvPicPr>
          <p:nvPr/>
        </p:nvPicPr>
        <p:blipFill>
          <a:blip r:embed="rId2">
            <a:extLst/>
          </a:blip>
          <a:stretch>
            <a:fillRect/>
          </a:stretch>
        </p:blipFill>
        <p:spPr>
          <a:xfrm>
            <a:off x="3342551" y="2266109"/>
            <a:ext cx="6319698" cy="7468734"/>
          </a:xfrm>
          <a:prstGeom prst="rect">
            <a:avLst/>
          </a:prstGeom>
          <a:ln w="12700">
            <a:miter lim="400000"/>
          </a:ln>
        </p:spPr>
      </p:pic>
      <p:sp>
        <p:nvSpPr>
          <p:cNvPr id="273" name="Shape 273"/>
          <p:cNvSpPr/>
          <p:nvPr/>
        </p:nvSpPr>
        <p:spPr>
          <a:xfrm>
            <a:off x="3734145" y="3991545"/>
            <a:ext cx="5750511"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74" name="Shape 274"/>
          <p:cNvSpPr/>
          <p:nvPr/>
        </p:nvSpPr>
        <p:spPr>
          <a:xfrm>
            <a:off x="3734146" y="5931470"/>
            <a:ext cx="5750511"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75" name="Shape 275"/>
          <p:cNvSpPr/>
          <p:nvPr/>
        </p:nvSpPr>
        <p:spPr>
          <a:xfrm>
            <a:off x="3734146" y="6839520"/>
            <a:ext cx="5750511"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76" name="Shape 276"/>
          <p:cNvSpPr/>
          <p:nvPr/>
        </p:nvSpPr>
        <p:spPr>
          <a:xfrm>
            <a:off x="3734146" y="8538145"/>
            <a:ext cx="5750511"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77" name="Shape 277"/>
          <p:cNvSpPr/>
          <p:nvPr/>
        </p:nvSpPr>
        <p:spPr>
          <a:xfrm>
            <a:off x="8364660" y="4315883"/>
            <a:ext cx="1131114"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lvl1pPr>
          </a:lstStyle>
          <a:p>
            <a:pPr/>
            <a:r>
              <a:t>Trend</a:t>
            </a:r>
          </a:p>
        </p:txBody>
      </p:sp>
      <p:sp>
        <p:nvSpPr>
          <p:cNvPr id="278" name="Shape 278"/>
          <p:cNvSpPr/>
          <p:nvPr/>
        </p:nvSpPr>
        <p:spPr>
          <a:xfrm>
            <a:off x="8353586" y="5961347"/>
            <a:ext cx="1153262"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600"/>
            </a:lvl1pPr>
          </a:lstStyle>
          <a:p>
            <a:pPr/>
            <a:r>
              <a:t>Seasonality</a:t>
            </a:r>
          </a:p>
        </p:txBody>
      </p:sp>
      <p:sp>
        <p:nvSpPr>
          <p:cNvPr id="279" name="Shape 279"/>
          <p:cNvSpPr/>
          <p:nvPr/>
        </p:nvSpPr>
        <p:spPr>
          <a:xfrm>
            <a:off x="8827833" y="2640541"/>
            <a:ext cx="657734" cy="431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lvl1pPr>
          </a:lstStyle>
          <a:p>
            <a:pPr/>
            <a:r>
              <a:t>Raw</a:t>
            </a:r>
          </a:p>
        </p:txBody>
      </p:sp>
      <p:sp>
        <p:nvSpPr>
          <p:cNvPr id="280" name="Shape 280"/>
          <p:cNvSpPr/>
          <p:nvPr/>
        </p:nvSpPr>
        <p:spPr>
          <a:xfrm>
            <a:off x="7844853" y="7634328"/>
            <a:ext cx="1645794" cy="571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100"/>
            </a:lvl1pPr>
          </a:lstStyle>
          <a:p>
            <a:pPr/>
            <a:r>
              <a:t>Residual</a:t>
            </a:r>
          </a:p>
        </p:txBody>
      </p:sp>
      <p:pic>
        <p:nvPicPr>
          <p:cNvPr id="281" name="Screen Shot 2017-04-18 at 5.36.17 PM.png"/>
          <p:cNvPicPr>
            <a:picLocks noChangeAspect="1"/>
          </p:cNvPicPr>
          <p:nvPr/>
        </p:nvPicPr>
        <p:blipFill>
          <a:blip r:embed="rId3">
            <a:extLst/>
          </a:blip>
          <a:stretch>
            <a:fillRect/>
          </a:stretch>
        </p:blipFill>
        <p:spPr>
          <a:xfrm>
            <a:off x="3404283" y="4292106"/>
            <a:ext cx="6147769" cy="1704417"/>
          </a:xfrm>
          <a:prstGeom prst="rect">
            <a:avLst/>
          </a:prstGeom>
          <a:ln w="12700">
            <a:miter lim="400000"/>
          </a:ln>
        </p:spPr>
      </p:pic>
      <p:pic>
        <p:nvPicPr>
          <p:cNvPr id="282" name="Screen Shot 2017-04-18 at 5.40.23 PM.png"/>
          <p:cNvPicPr>
            <a:picLocks noChangeAspect="1"/>
          </p:cNvPicPr>
          <p:nvPr/>
        </p:nvPicPr>
        <p:blipFill>
          <a:blip r:embed="rId4">
            <a:extLst/>
          </a:blip>
          <a:stretch>
            <a:fillRect/>
          </a:stretch>
        </p:blipFill>
        <p:spPr>
          <a:xfrm>
            <a:off x="3390538" y="5956157"/>
            <a:ext cx="6147770" cy="1697472"/>
          </a:xfrm>
          <a:prstGeom prst="rect">
            <a:avLst/>
          </a:prstGeom>
          <a:ln w="12700">
            <a:miter lim="400000"/>
          </a:ln>
        </p:spPr>
      </p:pic>
      <p:sp>
        <p:nvSpPr>
          <p:cNvPr id="283" name="Shape 283"/>
          <p:cNvSpPr/>
          <p:nvPr/>
        </p:nvSpPr>
        <p:spPr>
          <a:xfrm flipH="1">
            <a:off x="9675093" y="5467349"/>
            <a:ext cx="974028" cy="3695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3600"/>
            </a:lvl1pPr>
          </a:lstStyle>
          <a:p>
            <a:pPr/>
            <a:r>
              <a:t>{</a:t>
            </a:r>
          </a:p>
        </p:txBody>
      </p:sp>
      <p:sp>
        <p:nvSpPr>
          <p:cNvPr id="284" name="Shape 284"/>
          <p:cNvSpPr/>
          <p:nvPr/>
        </p:nvSpPr>
        <p:spPr>
          <a:xfrm>
            <a:off x="10487818" y="7327900"/>
            <a:ext cx="2366964"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vl1pPr>
          </a:lstStyle>
          <a:p>
            <a:pPr/>
            <a:r>
              <a:t>Most interesting</a:t>
            </a:r>
          </a:p>
        </p:txBody>
      </p:sp>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6" name="Shape 286"/>
          <p:cNvSpPr/>
          <p:nvPr>
            <p:ph type="title"/>
          </p:nvPr>
        </p:nvSpPr>
        <p:spPr>
          <a:xfrm>
            <a:off x="952500" y="444500"/>
            <a:ext cx="11099800" cy="1870646"/>
          </a:xfrm>
          <a:prstGeom prst="rect">
            <a:avLst/>
          </a:prstGeom>
        </p:spPr>
        <p:txBody>
          <a:bodyPr/>
          <a:lstStyle>
            <a:lvl1pPr defTabSz="420624">
              <a:defRPr sz="5760"/>
            </a:lvl1pPr>
          </a:lstStyle>
          <a:p>
            <a:pPr/>
            <a:r>
              <a:t>Time Series Analysis of Sentiments</a:t>
            </a:r>
          </a:p>
        </p:txBody>
      </p:sp>
      <p:pic>
        <p:nvPicPr>
          <p:cNvPr id="287" name="D_6.pdf"/>
          <p:cNvPicPr>
            <a:picLocks noChangeAspect="1"/>
          </p:cNvPicPr>
          <p:nvPr/>
        </p:nvPicPr>
        <p:blipFill>
          <a:blip r:embed="rId2">
            <a:extLst/>
          </a:blip>
          <a:stretch>
            <a:fillRect/>
          </a:stretch>
        </p:blipFill>
        <p:spPr>
          <a:xfrm>
            <a:off x="154851" y="2349673"/>
            <a:ext cx="5594583" cy="6611780"/>
          </a:xfrm>
          <a:prstGeom prst="rect">
            <a:avLst/>
          </a:prstGeom>
          <a:ln w="12700">
            <a:miter lim="400000"/>
          </a:ln>
        </p:spPr>
      </p:pic>
      <p:pic>
        <p:nvPicPr>
          <p:cNvPr id="288" name="D_2.pdf"/>
          <p:cNvPicPr>
            <a:picLocks noChangeAspect="1"/>
          </p:cNvPicPr>
          <p:nvPr/>
        </p:nvPicPr>
        <p:blipFill>
          <a:blip r:embed="rId3">
            <a:extLst/>
          </a:blip>
          <a:stretch>
            <a:fillRect/>
          </a:stretch>
        </p:blipFill>
        <p:spPr>
          <a:xfrm>
            <a:off x="7129366" y="2344881"/>
            <a:ext cx="5767755" cy="6816438"/>
          </a:xfrm>
          <a:prstGeom prst="rect">
            <a:avLst/>
          </a:prstGeom>
          <a:ln w="12700">
            <a:miter lim="400000"/>
          </a:ln>
        </p:spPr>
      </p:pic>
      <p:sp>
        <p:nvSpPr>
          <p:cNvPr id="289" name="Shape 289"/>
          <p:cNvSpPr/>
          <p:nvPr/>
        </p:nvSpPr>
        <p:spPr>
          <a:xfrm>
            <a:off x="6133392" y="8896350"/>
            <a:ext cx="6986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vs.</a:t>
            </a:r>
          </a:p>
        </p:txBody>
      </p:sp>
      <p:sp>
        <p:nvSpPr>
          <p:cNvPr id="290" name="Shape 290"/>
          <p:cNvSpPr/>
          <p:nvPr/>
        </p:nvSpPr>
        <p:spPr>
          <a:xfrm>
            <a:off x="8572875" y="8896350"/>
            <a:ext cx="308655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defRPr>
            </a:lvl1pPr>
          </a:lstStyle>
          <a:p>
            <a:pPr>
              <a:defRPr>
                <a:solidFill>
                  <a:srgbClr val="000000"/>
                </a:solidFill>
              </a:defRPr>
            </a:pPr>
            <a:r>
              <a:rPr>
                <a:solidFill>
                  <a:schemeClr val="accent5"/>
                </a:solidFill>
              </a:rPr>
              <a:t>Conflict-driven</a:t>
            </a:r>
          </a:p>
        </p:txBody>
      </p:sp>
      <p:sp>
        <p:nvSpPr>
          <p:cNvPr id="291" name="Shape 291"/>
          <p:cNvSpPr/>
          <p:nvPr/>
        </p:nvSpPr>
        <p:spPr>
          <a:xfrm>
            <a:off x="951435" y="8896350"/>
            <a:ext cx="400141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2473793"/>
                    <a:satOff val="-50209"/>
                    <a:lumOff val="23543"/>
                  </a:schemeClr>
                </a:solidFill>
              </a:defRPr>
            </a:lvl1pPr>
          </a:lstStyle>
          <a:p>
            <a:pPr/>
            <a:r>
              <a:t>Non-conflict-driven</a:t>
            </a:r>
          </a:p>
        </p:txBody>
      </p:sp>
      <p:sp>
        <p:nvSpPr>
          <p:cNvPr id="292" name="Shape 292"/>
          <p:cNvSpPr/>
          <p:nvPr/>
        </p:nvSpPr>
        <p:spPr>
          <a:xfrm>
            <a:off x="492470" y="3675347"/>
            <a:ext cx="5125273"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93" name="Shape 293"/>
          <p:cNvSpPr/>
          <p:nvPr/>
        </p:nvSpPr>
        <p:spPr>
          <a:xfrm>
            <a:off x="492470" y="5605747"/>
            <a:ext cx="5125273"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94" name="Shape 294"/>
          <p:cNvSpPr/>
          <p:nvPr/>
        </p:nvSpPr>
        <p:spPr>
          <a:xfrm>
            <a:off x="479770" y="6501097"/>
            <a:ext cx="5125273"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95" name="Shape 295"/>
          <p:cNvSpPr/>
          <p:nvPr/>
        </p:nvSpPr>
        <p:spPr>
          <a:xfrm>
            <a:off x="492470" y="7844122"/>
            <a:ext cx="5125273"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96" name="Shape 296"/>
          <p:cNvSpPr/>
          <p:nvPr/>
        </p:nvSpPr>
        <p:spPr>
          <a:xfrm>
            <a:off x="7488722" y="3919822"/>
            <a:ext cx="5254865"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97" name="Shape 297"/>
          <p:cNvSpPr/>
          <p:nvPr/>
        </p:nvSpPr>
        <p:spPr>
          <a:xfrm>
            <a:off x="7488722" y="8072722"/>
            <a:ext cx="5254865"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98" name="Shape 298"/>
          <p:cNvSpPr/>
          <p:nvPr/>
        </p:nvSpPr>
        <p:spPr>
          <a:xfrm>
            <a:off x="7488722" y="5688297"/>
            <a:ext cx="5254865"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99" name="Shape 299"/>
          <p:cNvSpPr/>
          <p:nvPr/>
        </p:nvSpPr>
        <p:spPr>
          <a:xfrm>
            <a:off x="7476022" y="6519211"/>
            <a:ext cx="5280265" cy="1"/>
          </a:xfrm>
          <a:prstGeom prst="line">
            <a:avLst/>
          </a:prstGeom>
          <a:ln w="12700">
            <a:solidFill>
              <a:srgbClr val="FF2600">
                <a:alpha val="32319"/>
              </a:srgbClr>
            </a:solidFill>
            <a:miter lim="400000"/>
          </a:ln>
        </p:spPr>
        <p:txBody>
          <a:bodyPr lIns="50800" tIns="50800" rIns="50800" bIns="50800" anchor="ctr"/>
          <a:lstStyle/>
          <a:p>
            <a:pPr>
              <a:defRPr sz="2400"/>
            </a:pPr>
          </a:p>
        </p:txBody>
      </p:sp>
      <p:pic>
        <p:nvPicPr>
          <p:cNvPr id="300" name="Screen Shot 2017-05-03 at 8.08.40 PM.png"/>
          <p:cNvPicPr>
            <a:picLocks noChangeAspect="1"/>
          </p:cNvPicPr>
          <p:nvPr/>
        </p:nvPicPr>
        <p:blipFill>
          <a:blip r:embed="rId4">
            <a:extLst/>
          </a:blip>
          <a:stretch>
            <a:fillRect/>
          </a:stretch>
        </p:blipFill>
        <p:spPr>
          <a:xfrm>
            <a:off x="204419" y="4153234"/>
            <a:ext cx="5453841" cy="1480510"/>
          </a:xfrm>
          <a:prstGeom prst="rect">
            <a:avLst/>
          </a:prstGeom>
          <a:ln w="12700">
            <a:miter lim="400000"/>
          </a:ln>
        </p:spPr>
      </p:pic>
      <p:pic>
        <p:nvPicPr>
          <p:cNvPr id="301" name="Screen Shot 2017-05-03 at 8.07.45 PM.png"/>
          <p:cNvPicPr>
            <a:picLocks noChangeAspect="1"/>
          </p:cNvPicPr>
          <p:nvPr/>
        </p:nvPicPr>
        <p:blipFill>
          <a:blip r:embed="rId5">
            <a:extLst/>
          </a:blip>
          <a:stretch>
            <a:fillRect/>
          </a:stretch>
        </p:blipFill>
        <p:spPr>
          <a:xfrm>
            <a:off x="196614" y="5583944"/>
            <a:ext cx="5453841" cy="1520235"/>
          </a:xfrm>
          <a:prstGeom prst="rect">
            <a:avLst/>
          </a:prstGeom>
          <a:ln w="12700">
            <a:miter lim="400000"/>
          </a:ln>
        </p:spPr>
      </p:pic>
      <p:pic>
        <p:nvPicPr>
          <p:cNvPr id="302" name="Screen Shot 2017-05-03 at 8.11.43 PM.png"/>
          <p:cNvPicPr>
            <a:picLocks noChangeAspect="1"/>
          </p:cNvPicPr>
          <p:nvPr/>
        </p:nvPicPr>
        <p:blipFill>
          <a:blip r:embed="rId6">
            <a:extLst/>
          </a:blip>
          <a:stretch>
            <a:fillRect/>
          </a:stretch>
        </p:blipFill>
        <p:spPr>
          <a:xfrm>
            <a:off x="7091804" y="4213874"/>
            <a:ext cx="5696911" cy="1520235"/>
          </a:xfrm>
          <a:prstGeom prst="rect">
            <a:avLst/>
          </a:prstGeom>
          <a:ln w="12700">
            <a:miter lim="400000"/>
          </a:ln>
        </p:spPr>
      </p:pic>
      <p:pic>
        <p:nvPicPr>
          <p:cNvPr id="303" name="Screen Shot 2017-05-03 at 8.11.28 PM.png"/>
          <p:cNvPicPr>
            <a:picLocks noChangeAspect="1"/>
          </p:cNvPicPr>
          <p:nvPr/>
        </p:nvPicPr>
        <p:blipFill>
          <a:blip r:embed="rId7">
            <a:extLst/>
          </a:blip>
          <a:stretch>
            <a:fillRect/>
          </a:stretch>
        </p:blipFill>
        <p:spPr>
          <a:xfrm>
            <a:off x="7180166" y="5702268"/>
            <a:ext cx="5594748" cy="1554980"/>
          </a:xfrm>
          <a:prstGeom prst="rect">
            <a:avLst/>
          </a:prstGeom>
          <a:ln w="12700">
            <a:miter lim="400000"/>
          </a:ln>
        </p:spPr>
      </p:pic>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5" name="Shape 305"/>
          <p:cNvSpPr/>
          <p:nvPr>
            <p:ph type="title"/>
          </p:nvPr>
        </p:nvSpPr>
        <p:spPr>
          <a:prstGeom prst="rect">
            <a:avLst/>
          </a:prstGeom>
        </p:spPr>
        <p:txBody>
          <a:bodyPr/>
          <a:lstStyle/>
          <a:p>
            <a:pPr defTabSz="397256">
              <a:defRPr sz="5440"/>
            </a:pPr>
            <a:r>
              <a:t>Time Series Analysis of Sentiments:</a:t>
            </a:r>
            <a:br/>
            <a:r>
              <a:t>Anomaly Detection</a:t>
            </a:r>
          </a:p>
        </p:txBody>
      </p:sp>
      <p:sp>
        <p:nvSpPr>
          <p:cNvPr id="306" name="Shape 306"/>
          <p:cNvSpPr/>
          <p:nvPr/>
        </p:nvSpPr>
        <p:spPr>
          <a:xfrm>
            <a:off x="777031" y="2603500"/>
            <a:ext cx="11099801" cy="4546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2900"/>
            </a:pPr>
          </a:p>
          <a:p>
            <a:pPr algn="l" defTabSz="457200">
              <a:defRPr sz="2900"/>
            </a:pPr>
            <a:r>
              <a:t>Observed series:</a:t>
            </a:r>
          </a:p>
          <a:p>
            <a:pPr algn="l" defTabSz="457200">
              <a:defRPr sz="2900"/>
            </a:pPr>
          </a:p>
          <a:p>
            <a:pPr algn="l" defTabSz="457200">
              <a:defRPr sz="2900"/>
            </a:pPr>
          </a:p>
          <a:p>
            <a:pPr algn="l" defTabSz="457200">
              <a:defRPr sz="2900"/>
            </a:pPr>
            <a:r>
              <a:t>Four models for outlier effect:</a:t>
            </a:r>
          </a:p>
          <a:p>
            <a:pPr algn="l" defTabSz="457200">
              <a:defRPr sz="2900"/>
            </a:pPr>
          </a:p>
          <a:p>
            <a:pPr marL="358069" indent="-358069" algn="l" defTabSz="457200">
              <a:buSzPct val="75000"/>
              <a:buChar char="•"/>
              <a:defRPr sz="2900"/>
            </a:pPr>
            <a:r>
              <a:t>Innovational outlier (IO) </a:t>
            </a:r>
          </a:p>
          <a:p>
            <a:pPr marL="358069" indent="-358069" algn="l" defTabSz="457200">
              <a:buSzPct val="75000"/>
              <a:buChar char="•"/>
              <a:defRPr sz="2900"/>
            </a:pPr>
            <a:r>
              <a:t>Additive outlier (AO)</a:t>
            </a:r>
          </a:p>
          <a:p>
            <a:pPr marL="358069" indent="-358069" algn="l" defTabSz="457200">
              <a:buSzPct val="75000"/>
              <a:buChar char="•"/>
              <a:defRPr sz="2900"/>
            </a:pPr>
            <a:r>
              <a:t>Level shift (LS)</a:t>
            </a:r>
          </a:p>
          <a:p>
            <a:pPr marL="358069" indent="-358069" algn="l" defTabSz="457200">
              <a:buSzPct val="75000"/>
              <a:buChar char="•"/>
              <a:defRPr sz="2900"/>
            </a:pPr>
            <a:r>
              <a:t>Temporary change (TC)</a:t>
            </a:r>
          </a:p>
        </p:txBody>
      </p:sp>
      <p:pic>
        <p:nvPicPr>
          <p:cNvPr id="307" name="Screen Shot 2017-03-07 at 1.15.03 PM.png"/>
          <p:cNvPicPr>
            <a:picLocks noChangeAspect="1"/>
          </p:cNvPicPr>
          <p:nvPr/>
        </p:nvPicPr>
        <p:blipFill>
          <a:blip r:embed="rId3">
            <a:extLst/>
          </a:blip>
          <a:stretch>
            <a:fillRect/>
          </a:stretch>
        </p:blipFill>
        <p:spPr>
          <a:xfrm>
            <a:off x="4284567" y="3458567"/>
            <a:ext cx="4435666" cy="657136"/>
          </a:xfrm>
          <a:prstGeom prst="rect">
            <a:avLst/>
          </a:prstGeom>
          <a:ln w="12700">
            <a:miter lim="400000"/>
          </a:ln>
        </p:spPr>
      </p:pic>
      <p:pic>
        <p:nvPicPr>
          <p:cNvPr id="308" name="Screen Shot 2017-03-07 at 1.17.06 PM.png"/>
          <p:cNvPicPr>
            <a:picLocks noChangeAspect="1"/>
          </p:cNvPicPr>
          <p:nvPr/>
        </p:nvPicPr>
        <p:blipFill>
          <a:blip r:embed="rId4">
            <a:extLst/>
          </a:blip>
          <a:stretch>
            <a:fillRect/>
          </a:stretch>
        </p:blipFill>
        <p:spPr>
          <a:xfrm>
            <a:off x="10619531" y="3537675"/>
            <a:ext cx="2175180" cy="1540319"/>
          </a:xfrm>
          <a:prstGeom prst="rect">
            <a:avLst/>
          </a:prstGeom>
          <a:ln w="12700">
            <a:miter lim="400000"/>
          </a:ln>
        </p:spPr>
      </p:pic>
      <p:pic>
        <p:nvPicPr>
          <p:cNvPr id="309" name="Screen Shot 2017-03-07 at 1.17.19 PM.png"/>
          <p:cNvPicPr>
            <a:picLocks noChangeAspect="1"/>
          </p:cNvPicPr>
          <p:nvPr/>
        </p:nvPicPr>
        <p:blipFill>
          <a:blip r:embed="rId5">
            <a:extLst/>
          </a:blip>
          <a:stretch>
            <a:fillRect/>
          </a:stretch>
        </p:blipFill>
        <p:spPr>
          <a:xfrm>
            <a:off x="6470302" y="5250169"/>
            <a:ext cx="6177212" cy="4242238"/>
          </a:xfrm>
          <a:prstGeom prst="rect">
            <a:avLst/>
          </a:prstGeom>
          <a:ln w="12700">
            <a:miter lim="400000"/>
          </a:ln>
        </p:spPr>
      </p:pic>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DCDEE0"/>
        </a:solidFill>
      </p:bgPr>
    </p:bg>
    <p:spTree>
      <p:nvGrpSpPr>
        <p:cNvPr id="1" name=""/>
        <p:cNvGrpSpPr/>
        <p:nvPr/>
      </p:nvGrpSpPr>
      <p:grpSpPr>
        <a:xfrm>
          <a:off x="0" y="0"/>
          <a:ext cx="0" cy="0"/>
          <a:chOff x="0" y="0"/>
          <a:chExt cx="0" cy="0"/>
        </a:xfrm>
      </p:grpSpPr>
      <p:sp>
        <p:nvSpPr>
          <p:cNvPr id="313" name="Shape 313"/>
          <p:cNvSpPr/>
          <p:nvPr>
            <p:ph type="body" sz="half" idx="1"/>
          </p:nvPr>
        </p:nvSpPr>
        <p:spPr>
          <a:xfrm>
            <a:off x="952500" y="2603500"/>
            <a:ext cx="11099800" cy="4453662"/>
          </a:xfrm>
          <a:prstGeom prst="rect">
            <a:avLst/>
          </a:prstGeom>
        </p:spPr>
        <p:txBody>
          <a:bodyPr/>
          <a:lstStyle/>
          <a:p>
            <a:pPr marL="0" indent="0">
              <a:buSzTx/>
              <a:buNone/>
              <a:defRPr sz="800">
                <a:solidFill>
                  <a:srgbClr val="DCDEE0"/>
                </a:solidFill>
              </a:defRPr>
            </a:pPr>
            <a:r>
              <a:t>'</a:t>
            </a:r>
            <a:r>
              <a:rPr u="sng">
                <a:hlinkClick r:id="rId2" invalidUrl="" action="" tgtFrame="" tooltip="" history="1" highlightClick="0" endSnd="0"/>
              </a:rPr>
              <a:t>abalashov@evaristesys.com</a:t>
            </a:r>
            <a:r>
              <a:t>'</a:t>
            </a:r>
            <a:br/>
            <a:r>
              <a:t>'2008-08-05 02:34:48'</a:t>
            </a:r>
            <a:br/>
            <a:r>
              <a:t>'[Kamailio-Devel] [Kamailio-Users]  1.4.0 release plans,\n project matters'</a:t>
            </a:r>
          </a:p>
          <a:p>
            <a:pPr marL="0" indent="0" algn="ctr">
              <a:buSzTx/>
              <a:buNone/>
              <a:defRPr i="1" sz="3500"/>
            </a:pPr>
            <a:r>
              <a:rPr b="1">
                <a:latin typeface="Helvetica"/>
                <a:ea typeface="Helvetica"/>
                <a:cs typeface="Helvetica"/>
                <a:sym typeface="Helvetica"/>
              </a:rPr>
              <a:t>“</a:t>
            </a:r>
            <a:r>
              <a:t>[…] to the rest of us--those who are not project luminaries--it leaves the situation looking like some absurd, internecine feud replete with tribalism, factionalism, and egotism.</a:t>
            </a:r>
            <a:r>
              <a:rPr b="1">
                <a:latin typeface="Helvetica"/>
                <a:ea typeface="Helvetica"/>
                <a:cs typeface="Helvetica"/>
                <a:sym typeface="Helvetica"/>
              </a:rPr>
              <a:t>”</a:t>
            </a:r>
          </a:p>
        </p:txBody>
      </p:sp>
      <p:sp>
        <p:nvSpPr>
          <p:cNvPr id="314" name="Shape 314"/>
          <p:cNvSpPr/>
          <p:nvPr>
            <p:ph type="title"/>
          </p:nvPr>
        </p:nvSpPr>
        <p:spPr>
          <a:xfrm>
            <a:off x="1803996" y="444500"/>
            <a:ext cx="9396808" cy="2159000"/>
          </a:xfrm>
          <a:prstGeom prst="rect">
            <a:avLst/>
          </a:prstGeom>
        </p:spPr>
        <p:txBody>
          <a:bodyPr/>
          <a:lstStyle>
            <a:lvl1pPr algn="l">
              <a:defRPr sz="5100"/>
            </a:lvl1pPr>
          </a:lstStyle>
          <a:p>
            <a:pPr/>
            <a:r>
              <a:t>Example of negative sentiments</a:t>
            </a:r>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29" name="Shape 129"/>
          <p:cNvSpPr/>
          <p:nvPr>
            <p:ph type="title"/>
          </p:nvPr>
        </p:nvSpPr>
        <p:spPr>
          <a:prstGeom prst="rect">
            <a:avLst/>
          </a:prstGeom>
        </p:spPr>
        <p:txBody>
          <a:bodyPr/>
          <a:lstStyle/>
          <a:p>
            <a:pPr>
              <a:defRPr sz="6200"/>
            </a:pPr>
            <a:r>
              <a:t>Open source is great</a:t>
            </a:r>
            <a:br/>
            <a:r>
              <a:rPr sz="5000"/>
              <a:t>but not all the time</a:t>
            </a:r>
          </a:p>
        </p:txBody>
      </p:sp>
      <p:sp>
        <p:nvSpPr>
          <p:cNvPr id="130" name="Shape 130"/>
          <p:cNvSpPr/>
          <p:nvPr>
            <p:ph type="body" idx="1"/>
          </p:nvPr>
        </p:nvSpPr>
        <p:spPr>
          <a:xfrm>
            <a:off x="965200" y="2387600"/>
            <a:ext cx="10094417" cy="6286500"/>
          </a:xfrm>
          <a:prstGeom prst="rect">
            <a:avLst/>
          </a:prstGeom>
        </p:spPr>
        <p:txBody>
          <a:bodyPr/>
          <a:lstStyle/>
          <a:p>
            <a:pPr marL="400050" indent="-400050">
              <a:defRPr sz="3000"/>
            </a:pPr>
            <a:r>
              <a:rPr sz="3500"/>
              <a:t>Not everything works smoothly all the time</a:t>
            </a:r>
            <a:r>
              <a:t> in open source projects</a:t>
            </a:r>
          </a:p>
          <a:p>
            <a:pPr lvl="1">
              <a:defRPr sz="3500"/>
            </a:pPr>
            <a:r>
              <a:rPr b="1">
                <a:latin typeface="Helvetica"/>
                <a:ea typeface="Helvetica"/>
                <a:cs typeface="Helvetica"/>
                <a:sym typeface="Helvetica"/>
              </a:rPr>
              <a:t>Problems</a:t>
            </a:r>
            <a:r>
              <a:t>:</a:t>
            </a:r>
          </a:p>
          <a:p>
            <a:pPr lvl="2" marL="914400" indent="-228600">
              <a:buSzPct val="100000"/>
              <a:defRPr sz="2400"/>
            </a:pPr>
            <a:r>
              <a:t>Uncertainty</a:t>
            </a:r>
          </a:p>
          <a:p>
            <a:pPr lvl="2" marL="914400" indent="-228600">
              <a:buSzPct val="100000"/>
              <a:defRPr sz="2400"/>
            </a:pPr>
            <a:r>
              <a:t>“Industry afraid of "fly-by-night" open source packages &amp; vendors</a:t>
            </a:r>
          </a:p>
        </p:txBody>
      </p:sp>
      <p:sp>
        <p:nvSpPr>
          <p:cNvPr id="131" name="Shape 131"/>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DCDEE0"/>
        </a:solidFill>
      </p:bgPr>
    </p:bg>
    <p:spTree>
      <p:nvGrpSpPr>
        <p:cNvPr id="1" name=""/>
        <p:cNvGrpSpPr/>
        <p:nvPr/>
      </p:nvGrpSpPr>
      <p:grpSpPr>
        <a:xfrm>
          <a:off x="0" y="0"/>
          <a:ext cx="0" cy="0"/>
          <a:chOff x="0" y="0"/>
          <a:chExt cx="0" cy="0"/>
        </a:xfrm>
      </p:grpSpPr>
      <p:sp>
        <p:nvSpPr>
          <p:cNvPr id="316" name="Shape 316"/>
          <p:cNvSpPr/>
          <p:nvPr>
            <p:ph type="body" idx="1"/>
          </p:nvPr>
        </p:nvSpPr>
        <p:spPr>
          <a:xfrm>
            <a:off x="952500" y="2603500"/>
            <a:ext cx="11099800" cy="6667564"/>
          </a:xfrm>
          <a:prstGeom prst="rect">
            <a:avLst/>
          </a:prstGeom>
        </p:spPr>
        <p:txBody>
          <a:bodyPr/>
          <a:lstStyle/>
          <a:p>
            <a:pPr marL="0" indent="0">
              <a:buSzTx/>
              <a:buNone/>
              <a:defRPr sz="800">
                <a:solidFill>
                  <a:srgbClr val="DCDEE0"/>
                </a:solidFill>
              </a:defRPr>
            </a:pPr>
            <a:r>
              <a:t>'</a:t>
            </a:r>
            <a:r>
              <a:rPr u="sng">
                <a:hlinkClick r:id="rId3" invalidUrl="" action="" tgtFrame="" tooltip="" history="1" highlightClick="0" endSnd="0"/>
              </a:rPr>
              <a:t>henning.westerholt@1und1.de</a:t>
            </a:r>
            <a:r>
              <a:t>'</a:t>
            </a:r>
            <a:br/>
            <a:r>
              <a:t>'2008-08-04 11:09:15'</a:t>
            </a:r>
            <a:br/>
            <a:r>
              <a:t>'[</a:t>
            </a:r>
            <a:r>
              <a:rPr b="1">
                <a:latin typeface="Helvetica"/>
                <a:ea typeface="Helvetica"/>
                <a:cs typeface="Helvetica"/>
                <a:sym typeface="Helvetica"/>
              </a:rPr>
              <a:t>Kamailio</a:t>
            </a:r>
            <a:r>
              <a:t>-Devel] [Devel] SF.net SVN: opensips:[4568] tags/1.4.0/'</a:t>
            </a:r>
          </a:p>
          <a:p>
            <a:pPr marL="0" indent="0" algn="ctr">
              <a:buSzTx/>
              <a:buNone/>
              <a:defRPr i="1" sz="3000"/>
            </a:pPr>
            <a:r>
              <a:rPr b="1">
                <a:latin typeface="Helvetica"/>
                <a:ea typeface="Helvetica"/>
                <a:cs typeface="Helvetica"/>
                <a:sym typeface="Helvetica"/>
              </a:rPr>
              <a:t>“</a:t>
            </a:r>
            <a:r>
              <a:t>thanks for the short announcement of the existence of this fork. I was not aware of this, and i’m really disappointed. I think this is not the way to deal with this conflict. </a:t>
            </a:r>
            <a:r>
              <a:rPr>
                <a:solidFill>
                  <a:schemeClr val="accent5"/>
                </a:solidFill>
              </a:rPr>
              <a:t>I had appreciated to know a little bit earlier of this plans, now i understand the events of the past months on this list</a:t>
            </a:r>
            <a:r>
              <a:t> and also the board somewhat better.</a:t>
            </a:r>
            <a:r>
              <a:rPr b="1">
                <a:latin typeface="Helvetica"/>
                <a:ea typeface="Helvetica"/>
                <a:cs typeface="Helvetica"/>
                <a:sym typeface="Helvetica"/>
              </a:rPr>
              <a:t>”</a:t>
            </a:r>
          </a:p>
        </p:txBody>
      </p:sp>
      <p:sp>
        <p:nvSpPr>
          <p:cNvPr id="317" name="Shape 317"/>
          <p:cNvSpPr/>
          <p:nvPr>
            <p:ph type="title"/>
          </p:nvPr>
        </p:nvSpPr>
        <p:spPr>
          <a:xfrm>
            <a:off x="1803996" y="444500"/>
            <a:ext cx="9396808" cy="2159000"/>
          </a:xfrm>
          <a:prstGeom prst="rect">
            <a:avLst/>
          </a:prstGeom>
        </p:spPr>
        <p:txBody>
          <a:bodyPr/>
          <a:lstStyle>
            <a:lvl1pPr algn="l">
              <a:defRPr sz="5100"/>
            </a:lvl1pPr>
          </a:lstStyle>
          <a:p>
            <a:pPr/>
            <a:r>
              <a:t>Example of negative sentiments</a:t>
            </a:r>
          </a:p>
        </p:txBody>
      </p:sp>
    </p:spTree>
  </p:cSld>
  <p:clrMapOvr>
    <a:masterClrMapping/>
  </p:clrMapOvr>
  <p:transition xmlns:p14="http://schemas.microsoft.com/office/powerpoint/2010/main" spd="med" advClick="1" p14:dur="1000"/>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1" name="Shape 321"/>
          <p:cNvSpPr/>
          <p:nvPr>
            <p:ph type="title"/>
          </p:nvPr>
        </p:nvSpPr>
        <p:spPr>
          <a:prstGeom prst="rect">
            <a:avLst/>
          </a:prstGeom>
        </p:spPr>
        <p:txBody>
          <a:bodyPr/>
          <a:lstStyle/>
          <a:p>
            <a:pPr defTabSz="397256">
              <a:defRPr sz="5440"/>
            </a:pPr>
            <a:r>
              <a:t>Time Series Analysis of Sentiments:</a:t>
            </a:r>
            <a:br/>
            <a:r>
              <a:t>Anomaly Detection</a:t>
            </a:r>
          </a:p>
        </p:txBody>
      </p:sp>
      <p:pic>
        <p:nvPicPr>
          <p:cNvPr id="322" name="O_1.pdf"/>
          <p:cNvPicPr>
            <a:picLocks noChangeAspect="1"/>
          </p:cNvPicPr>
          <p:nvPr/>
        </p:nvPicPr>
        <p:blipFill>
          <a:blip r:embed="rId3">
            <a:extLst/>
          </a:blip>
          <a:stretch>
            <a:fillRect/>
          </a:stretch>
        </p:blipFill>
        <p:spPr>
          <a:xfrm>
            <a:off x="1368278" y="2252562"/>
            <a:ext cx="10268244" cy="7001076"/>
          </a:xfrm>
          <a:prstGeom prst="rect">
            <a:avLst/>
          </a:prstGeom>
          <a:ln w="12700">
            <a:miter lim="400000"/>
          </a:ln>
        </p:spPr>
      </p:pic>
      <p:sp>
        <p:nvSpPr>
          <p:cNvPr id="323" name="Shape 323"/>
          <p:cNvSpPr/>
          <p:nvPr/>
        </p:nvSpPr>
        <p:spPr>
          <a:xfrm>
            <a:off x="7692591" y="3001220"/>
            <a:ext cx="5744009" cy="5694061"/>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324" name="Shape 324"/>
          <p:cNvSpPr/>
          <p:nvPr/>
        </p:nvSpPr>
        <p:spPr>
          <a:xfrm flipH="1" rot="5344056">
            <a:off x="10415156" y="8301852"/>
            <a:ext cx="1123490" cy="7042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6" y="14256"/>
                </a:moveTo>
                <a:lnTo>
                  <a:pt x="7776" y="21600"/>
                </a:lnTo>
                <a:lnTo>
                  <a:pt x="21600" y="10800"/>
                </a:lnTo>
                <a:lnTo>
                  <a:pt x="7776" y="0"/>
                </a:lnTo>
                <a:lnTo>
                  <a:pt x="7776" y="7344"/>
                </a:lnTo>
                <a:lnTo>
                  <a:pt x="0" y="7344"/>
                </a:lnTo>
                <a:lnTo>
                  <a:pt x="0" y="14256"/>
                </a:lnTo>
                <a:lnTo>
                  <a:pt x="7776" y="14256"/>
                </a:lnTo>
                <a:close/>
              </a:path>
            </a:pathLst>
          </a:custGeom>
          <a:blipFill>
            <a:blip r:embed="rId4"/>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325" name="Shape 325"/>
          <p:cNvSpPr/>
          <p:nvPr/>
        </p:nvSpPr>
        <p:spPr>
          <a:xfrm>
            <a:off x="9947848" y="9093001"/>
            <a:ext cx="2063224"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chemeClr val="accent5"/>
                </a:solidFill>
              </a:defRPr>
            </a:lvl1pPr>
          </a:lstStyle>
          <a:p>
            <a:pPr/>
            <a:r>
              <a:t>Fork date</a:t>
            </a:r>
          </a:p>
        </p:txBody>
      </p:sp>
      <p:sp>
        <p:nvSpPr>
          <p:cNvPr id="326" name="Shape 326"/>
          <p:cNvSpPr/>
          <p:nvPr/>
        </p:nvSpPr>
        <p:spPr>
          <a:xfrm>
            <a:off x="1925751" y="5080000"/>
            <a:ext cx="9330614" cy="0"/>
          </a:xfrm>
          <a:prstGeom prst="line">
            <a:avLst/>
          </a:prstGeom>
          <a:ln w="12700">
            <a:solidFill>
              <a:srgbClr val="FF2600">
                <a:alpha val="32319"/>
              </a:srgbClr>
            </a:solidFill>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0" name="Shape 330"/>
          <p:cNvSpPr/>
          <p:nvPr>
            <p:ph type="title"/>
          </p:nvPr>
        </p:nvSpPr>
        <p:spPr>
          <a:prstGeom prst="rect">
            <a:avLst/>
          </a:prstGeom>
        </p:spPr>
        <p:txBody>
          <a:bodyPr/>
          <a:lstStyle/>
          <a:p>
            <a:pPr defTabSz="397256">
              <a:defRPr sz="5440"/>
            </a:pPr>
            <a:r>
              <a:t>Time Series Analysis of Sentiments:</a:t>
            </a:r>
            <a:br/>
            <a:r>
              <a:t>Anomaly Detection</a:t>
            </a:r>
          </a:p>
        </p:txBody>
      </p:sp>
      <p:pic>
        <p:nvPicPr>
          <p:cNvPr id="331" name="O_1.pdf"/>
          <p:cNvPicPr>
            <a:picLocks noChangeAspect="1"/>
          </p:cNvPicPr>
          <p:nvPr/>
        </p:nvPicPr>
        <p:blipFill>
          <a:blip r:embed="rId2">
            <a:extLst/>
          </a:blip>
          <a:stretch>
            <a:fillRect/>
          </a:stretch>
        </p:blipFill>
        <p:spPr>
          <a:xfrm>
            <a:off x="6754948" y="3183138"/>
            <a:ext cx="5640253" cy="3845627"/>
          </a:xfrm>
          <a:prstGeom prst="rect">
            <a:avLst/>
          </a:prstGeom>
          <a:ln w="12700">
            <a:miter lim="400000"/>
          </a:ln>
        </p:spPr>
      </p:pic>
      <p:pic>
        <p:nvPicPr>
          <p:cNvPr id="332" name="O_5.pdf"/>
          <p:cNvPicPr>
            <a:picLocks noChangeAspect="1"/>
          </p:cNvPicPr>
          <p:nvPr/>
        </p:nvPicPr>
        <p:blipFill>
          <a:blip r:embed="rId3">
            <a:extLst/>
          </a:blip>
          <a:stretch>
            <a:fillRect/>
          </a:stretch>
        </p:blipFill>
        <p:spPr>
          <a:xfrm>
            <a:off x="350182" y="3183138"/>
            <a:ext cx="5640252" cy="3845627"/>
          </a:xfrm>
          <a:prstGeom prst="rect">
            <a:avLst/>
          </a:prstGeom>
          <a:ln w="12700">
            <a:miter lim="400000"/>
          </a:ln>
        </p:spPr>
      </p:pic>
      <p:sp>
        <p:nvSpPr>
          <p:cNvPr id="333" name="Shape 333"/>
          <p:cNvSpPr/>
          <p:nvPr/>
        </p:nvSpPr>
        <p:spPr>
          <a:xfrm>
            <a:off x="10947499" y="5248498"/>
            <a:ext cx="1739801" cy="1695004"/>
          </a:xfrm>
          <a:prstGeom prst="ellipse">
            <a:avLst/>
          </a:prstGeom>
          <a:ln w="190500">
            <a:solidFill>
              <a:schemeClr val="accent5">
                <a:hueOff val="-444211"/>
                <a:satOff val="-14915"/>
                <a:lumOff val="22857"/>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334" name="Shape 334"/>
          <p:cNvSpPr/>
          <p:nvPr/>
        </p:nvSpPr>
        <p:spPr>
          <a:xfrm flipH="1" rot="1655273">
            <a:off x="11976752" y="4325045"/>
            <a:ext cx="685875" cy="4299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6" y="14256"/>
                </a:moveTo>
                <a:lnTo>
                  <a:pt x="7776" y="21600"/>
                </a:lnTo>
                <a:lnTo>
                  <a:pt x="21600" y="10800"/>
                </a:lnTo>
                <a:lnTo>
                  <a:pt x="7776" y="0"/>
                </a:lnTo>
                <a:lnTo>
                  <a:pt x="7776" y="7344"/>
                </a:lnTo>
                <a:lnTo>
                  <a:pt x="0" y="7344"/>
                </a:lnTo>
                <a:lnTo>
                  <a:pt x="0" y="14256"/>
                </a:lnTo>
                <a:lnTo>
                  <a:pt x="7776" y="14256"/>
                </a:lnTo>
                <a:close/>
              </a:path>
            </a:pathLst>
          </a:custGeom>
          <a:blipFill>
            <a:blip r:embed="rId4"/>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335" name="Shape 335"/>
          <p:cNvSpPr/>
          <p:nvPr/>
        </p:nvSpPr>
        <p:spPr>
          <a:xfrm>
            <a:off x="11763948" y="4673600"/>
            <a:ext cx="1423809" cy="40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lvl1pPr>
          </a:lstStyle>
          <a:p>
            <a:pPr/>
            <a:r>
              <a:t>Fork date</a:t>
            </a:r>
          </a:p>
        </p:txBody>
      </p:sp>
      <p:sp>
        <p:nvSpPr>
          <p:cNvPr id="336" name="Shape 336"/>
          <p:cNvSpPr/>
          <p:nvPr/>
        </p:nvSpPr>
        <p:spPr>
          <a:xfrm flipH="1" rot="1655273">
            <a:off x="5588652" y="4337745"/>
            <a:ext cx="685875" cy="4299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6" y="14256"/>
                </a:moveTo>
                <a:lnTo>
                  <a:pt x="7776" y="21600"/>
                </a:lnTo>
                <a:lnTo>
                  <a:pt x="21600" y="10800"/>
                </a:lnTo>
                <a:lnTo>
                  <a:pt x="7776" y="0"/>
                </a:lnTo>
                <a:lnTo>
                  <a:pt x="7776" y="7344"/>
                </a:lnTo>
                <a:lnTo>
                  <a:pt x="0" y="7344"/>
                </a:lnTo>
                <a:lnTo>
                  <a:pt x="0" y="14256"/>
                </a:lnTo>
                <a:lnTo>
                  <a:pt x="7776" y="14256"/>
                </a:lnTo>
                <a:close/>
              </a:path>
            </a:pathLst>
          </a:custGeom>
          <a:solidFill>
            <a:schemeClr val="accent2">
              <a:hueOff val="-2473793"/>
              <a:satOff val="-50209"/>
              <a:lumOff val="23543"/>
            </a:schemeClr>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chemeClr val="accent2">
                    <a:hueOff val="-554920"/>
                    <a:satOff val="-21482"/>
                    <a:lumOff val="-6228"/>
                  </a:schemeClr>
                </a:solidFill>
              </a:defRPr>
            </a:pPr>
          </a:p>
        </p:txBody>
      </p:sp>
      <p:sp>
        <p:nvSpPr>
          <p:cNvPr id="337" name="Shape 337"/>
          <p:cNvSpPr/>
          <p:nvPr/>
        </p:nvSpPr>
        <p:spPr>
          <a:xfrm>
            <a:off x="5375848" y="4686300"/>
            <a:ext cx="1423809" cy="40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lvl1pPr>
          </a:lstStyle>
          <a:p>
            <a:pPr/>
            <a:r>
              <a:t>Fork date</a:t>
            </a:r>
          </a:p>
        </p:txBody>
      </p:sp>
      <p:sp>
        <p:nvSpPr>
          <p:cNvPr id="338" name="Shape 338"/>
          <p:cNvSpPr/>
          <p:nvPr/>
        </p:nvSpPr>
        <p:spPr>
          <a:xfrm>
            <a:off x="9722882" y="7843983"/>
            <a:ext cx="3372099" cy="419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100"/>
            </a:lvl1pPr>
          </a:lstStyle>
          <a:p>
            <a:pPr/>
            <a:r>
              <a:t>Anomaly, negative outliers</a:t>
            </a:r>
          </a:p>
        </p:txBody>
      </p:sp>
      <p:sp>
        <p:nvSpPr>
          <p:cNvPr id="339" name="Shape 339"/>
          <p:cNvSpPr/>
          <p:nvPr/>
        </p:nvSpPr>
        <p:spPr>
          <a:xfrm flipH="1" rot="5344056">
            <a:off x="4845293" y="7236095"/>
            <a:ext cx="610878" cy="3618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6" y="14256"/>
                </a:moveTo>
                <a:lnTo>
                  <a:pt x="7776" y="21600"/>
                </a:lnTo>
                <a:lnTo>
                  <a:pt x="21600" y="10800"/>
                </a:lnTo>
                <a:lnTo>
                  <a:pt x="7776" y="0"/>
                </a:lnTo>
                <a:lnTo>
                  <a:pt x="7776" y="7344"/>
                </a:lnTo>
                <a:lnTo>
                  <a:pt x="0" y="7344"/>
                </a:lnTo>
                <a:lnTo>
                  <a:pt x="0" y="14256"/>
                </a:lnTo>
                <a:lnTo>
                  <a:pt x="7776" y="14256"/>
                </a:lnTo>
                <a:close/>
              </a:path>
            </a:pathLst>
          </a:custGeom>
          <a:ln w="25400">
            <a:solidFill>
              <a:srgbClr val="85888D"/>
            </a:solidFill>
            <a:miter lim="400000"/>
          </a:ln>
        </p:spPr>
        <p:txBody>
          <a:bodyPr lIns="50800" tIns="50800" rIns="50800" bIns="50800" anchor="ctr"/>
          <a:lstStyle/>
          <a:p>
            <a:pPr>
              <a:defRPr sz="2400"/>
            </a:pPr>
          </a:p>
        </p:txBody>
      </p:sp>
      <p:sp>
        <p:nvSpPr>
          <p:cNvPr id="340" name="Shape 340"/>
          <p:cNvSpPr/>
          <p:nvPr/>
        </p:nvSpPr>
        <p:spPr>
          <a:xfrm>
            <a:off x="3315161" y="7843983"/>
            <a:ext cx="3674338" cy="419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100"/>
            </a:lvl1pPr>
          </a:lstStyle>
          <a:p>
            <a:pPr/>
            <a:r>
              <a:t>Normal, no negative outliers</a:t>
            </a:r>
          </a:p>
        </p:txBody>
      </p:sp>
      <p:sp>
        <p:nvSpPr>
          <p:cNvPr id="341" name="Shape 341"/>
          <p:cNvSpPr/>
          <p:nvPr/>
        </p:nvSpPr>
        <p:spPr>
          <a:xfrm>
            <a:off x="2311399" y="5833341"/>
            <a:ext cx="3472062" cy="1270001"/>
          </a:xfrm>
          <a:prstGeom prst="roundRect">
            <a:avLst>
              <a:gd name="adj" fmla="val 15000"/>
            </a:avLst>
          </a:prstGeom>
          <a:ln w="50800">
            <a:solidFill>
              <a:schemeClr val="accent2"/>
            </a:solidFill>
            <a:miter lim="400000"/>
          </a:ln>
        </p:spPr>
        <p:txBody>
          <a:bodyPr lIns="50800" tIns="50800" rIns="50800" bIns="50800" anchor="ctr"/>
          <a:lstStyle/>
          <a:p>
            <a:pPr>
              <a:defRPr sz="2400"/>
            </a:pPr>
          </a:p>
        </p:txBody>
      </p:sp>
      <p:sp>
        <p:nvSpPr>
          <p:cNvPr id="342" name="Shape 342"/>
          <p:cNvSpPr/>
          <p:nvPr/>
        </p:nvSpPr>
        <p:spPr>
          <a:xfrm>
            <a:off x="6153099" y="6578099"/>
            <a:ext cx="6986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vs.</a:t>
            </a:r>
          </a:p>
        </p:txBody>
      </p:sp>
      <p:sp>
        <p:nvSpPr>
          <p:cNvPr id="343" name="Shape 343"/>
          <p:cNvSpPr/>
          <p:nvPr/>
        </p:nvSpPr>
        <p:spPr>
          <a:xfrm flipH="1" rot="5344056">
            <a:off x="11336133" y="7246295"/>
            <a:ext cx="730193" cy="4079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6" y="14256"/>
                </a:moveTo>
                <a:lnTo>
                  <a:pt x="7776" y="21600"/>
                </a:lnTo>
                <a:lnTo>
                  <a:pt x="21600" y="10800"/>
                </a:lnTo>
                <a:lnTo>
                  <a:pt x="7776" y="0"/>
                </a:lnTo>
                <a:lnTo>
                  <a:pt x="7776" y="7344"/>
                </a:lnTo>
                <a:lnTo>
                  <a:pt x="0" y="7344"/>
                </a:lnTo>
                <a:lnTo>
                  <a:pt x="0" y="14256"/>
                </a:lnTo>
                <a:lnTo>
                  <a:pt x="7776" y="14256"/>
                </a:lnTo>
                <a:close/>
              </a:path>
            </a:pathLst>
          </a:custGeom>
          <a:ln w="25400">
            <a:solidFill>
              <a:srgbClr val="85888D"/>
            </a:solidFill>
            <a:miter lim="400000"/>
          </a:ln>
        </p:spPr>
        <p:txBody>
          <a:bodyPr lIns="50800" tIns="50800" rIns="50800" bIns="50800" anchor="ctr"/>
          <a:lstStyle/>
          <a:p>
            <a:pPr>
              <a:defRPr sz="2400"/>
            </a:pPr>
          </a:p>
        </p:txBody>
      </p:sp>
      <p:sp>
        <p:nvSpPr>
          <p:cNvPr id="344" name="Shape 344"/>
          <p:cNvSpPr/>
          <p:nvPr/>
        </p:nvSpPr>
        <p:spPr>
          <a:xfrm>
            <a:off x="649401" y="4717307"/>
            <a:ext cx="511157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45" name="Shape 345"/>
          <p:cNvSpPr/>
          <p:nvPr/>
        </p:nvSpPr>
        <p:spPr>
          <a:xfrm flipV="1">
            <a:off x="7019355" y="4729734"/>
            <a:ext cx="5161856" cy="27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46" name="Shape 346"/>
          <p:cNvSpPr/>
          <p:nvPr/>
        </p:nvSpPr>
        <p:spPr>
          <a:xfrm>
            <a:off x="1440992" y="8507164"/>
            <a:ext cx="400141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2473793"/>
                    <a:satOff val="-50209"/>
                    <a:lumOff val="23543"/>
                  </a:schemeClr>
                </a:solidFill>
              </a:defRPr>
            </a:lvl1pPr>
          </a:lstStyle>
          <a:p>
            <a:pPr/>
            <a:r>
              <a:t>Non-conflict-driven</a:t>
            </a:r>
          </a:p>
        </p:txBody>
      </p:sp>
      <p:sp>
        <p:nvSpPr>
          <p:cNvPr id="347" name="Shape 347"/>
          <p:cNvSpPr/>
          <p:nvPr/>
        </p:nvSpPr>
        <p:spPr>
          <a:xfrm>
            <a:off x="8057004" y="8507164"/>
            <a:ext cx="308655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defRPr>
            </a:lvl1pPr>
          </a:lstStyle>
          <a:p>
            <a:pPr>
              <a:defRPr>
                <a:solidFill>
                  <a:srgbClr val="000000"/>
                </a:solidFill>
              </a:defRPr>
            </a:pPr>
            <a:r>
              <a:rPr>
                <a:solidFill>
                  <a:schemeClr val="accent5"/>
                </a:solidFill>
              </a:rPr>
              <a:t>Conflict-driven</a:t>
            </a:r>
          </a:p>
        </p:txBody>
      </p:sp>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49" name="O_1.pdf"/>
          <p:cNvPicPr>
            <a:picLocks noChangeAspect="1"/>
          </p:cNvPicPr>
          <p:nvPr/>
        </p:nvPicPr>
        <p:blipFill>
          <a:blip r:embed="rId2">
            <a:extLst/>
          </a:blip>
          <a:stretch>
            <a:fillRect/>
          </a:stretch>
        </p:blipFill>
        <p:spPr>
          <a:xfrm>
            <a:off x="3645339" y="2300550"/>
            <a:ext cx="5004678" cy="3412281"/>
          </a:xfrm>
          <a:prstGeom prst="rect">
            <a:avLst/>
          </a:prstGeom>
          <a:ln w="12700">
            <a:miter lim="400000"/>
          </a:ln>
        </p:spPr>
      </p:pic>
      <p:pic>
        <p:nvPicPr>
          <p:cNvPr id="350" name="O_2.pdf"/>
          <p:cNvPicPr>
            <a:picLocks noChangeAspect="1"/>
          </p:cNvPicPr>
          <p:nvPr/>
        </p:nvPicPr>
        <p:blipFill>
          <a:blip r:embed="rId3">
            <a:extLst/>
          </a:blip>
          <a:stretch>
            <a:fillRect/>
          </a:stretch>
        </p:blipFill>
        <p:spPr>
          <a:xfrm>
            <a:off x="3645339" y="5578006"/>
            <a:ext cx="5004678" cy="3412282"/>
          </a:xfrm>
          <a:prstGeom prst="rect">
            <a:avLst/>
          </a:prstGeom>
          <a:ln w="12700">
            <a:miter lim="400000"/>
          </a:ln>
        </p:spPr>
      </p:pic>
      <p:sp>
        <p:nvSpPr>
          <p:cNvPr id="351" name="Shape 351"/>
          <p:cNvSpPr/>
          <p:nvPr>
            <p:ph type="title"/>
          </p:nvPr>
        </p:nvSpPr>
        <p:spPr>
          <a:prstGeom prst="rect">
            <a:avLst/>
          </a:prstGeom>
        </p:spPr>
        <p:txBody>
          <a:bodyPr/>
          <a:lstStyle/>
          <a:p>
            <a:pPr defTabSz="397256">
              <a:defRPr sz="5440"/>
            </a:pPr>
            <a:r>
              <a:t>Time Series Analysis of Sentiments:</a:t>
            </a:r>
            <a:br/>
            <a:r>
              <a:t>Anomaly Detection: Conflict-driven</a:t>
            </a:r>
          </a:p>
        </p:txBody>
      </p:sp>
      <p:sp>
        <p:nvSpPr>
          <p:cNvPr id="352" name="Shape 352"/>
          <p:cNvSpPr/>
          <p:nvPr/>
        </p:nvSpPr>
        <p:spPr>
          <a:xfrm>
            <a:off x="6692914" y="2510594"/>
            <a:ext cx="3018441" cy="2992193"/>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353" name="Shape 353"/>
          <p:cNvSpPr/>
          <p:nvPr/>
        </p:nvSpPr>
        <p:spPr>
          <a:xfrm flipH="1" rot="1655273">
            <a:off x="8726056" y="4510321"/>
            <a:ext cx="1123490" cy="7042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6" y="14256"/>
                </a:moveTo>
                <a:lnTo>
                  <a:pt x="7776" y="21600"/>
                </a:lnTo>
                <a:lnTo>
                  <a:pt x="21600" y="10800"/>
                </a:lnTo>
                <a:lnTo>
                  <a:pt x="7776" y="0"/>
                </a:lnTo>
                <a:lnTo>
                  <a:pt x="7776" y="7344"/>
                </a:lnTo>
                <a:lnTo>
                  <a:pt x="0" y="7344"/>
                </a:lnTo>
                <a:lnTo>
                  <a:pt x="0" y="14256"/>
                </a:lnTo>
                <a:lnTo>
                  <a:pt x="7776" y="14256"/>
                </a:lnTo>
                <a:close/>
              </a:path>
            </a:pathLst>
          </a:custGeom>
          <a:blipFill>
            <a:blip r:embed="rId4"/>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354" name="Shape 354"/>
          <p:cNvSpPr/>
          <p:nvPr/>
        </p:nvSpPr>
        <p:spPr>
          <a:xfrm>
            <a:off x="9503348" y="5070883"/>
            <a:ext cx="2063224"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
            </a:lvl1pPr>
          </a:lstStyle>
          <a:p>
            <a:pPr/>
            <a:r>
              <a:t>Fork date</a:t>
            </a:r>
          </a:p>
        </p:txBody>
      </p:sp>
      <p:sp>
        <p:nvSpPr>
          <p:cNvPr id="355" name="Shape 355"/>
          <p:cNvSpPr/>
          <p:nvPr/>
        </p:nvSpPr>
        <p:spPr>
          <a:xfrm>
            <a:off x="6692915" y="5912320"/>
            <a:ext cx="3018441" cy="2992193"/>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356" name="Shape 356"/>
          <p:cNvSpPr/>
          <p:nvPr/>
        </p:nvSpPr>
        <p:spPr>
          <a:xfrm flipH="1" rot="1655273">
            <a:off x="8878456" y="8009589"/>
            <a:ext cx="1123490" cy="7042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6" y="14256"/>
                </a:moveTo>
                <a:lnTo>
                  <a:pt x="7776" y="21600"/>
                </a:lnTo>
                <a:lnTo>
                  <a:pt x="21600" y="10800"/>
                </a:lnTo>
                <a:lnTo>
                  <a:pt x="7776" y="0"/>
                </a:lnTo>
                <a:lnTo>
                  <a:pt x="7776" y="7344"/>
                </a:lnTo>
                <a:lnTo>
                  <a:pt x="0" y="7344"/>
                </a:lnTo>
                <a:lnTo>
                  <a:pt x="0" y="14256"/>
                </a:lnTo>
                <a:lnTo>
                  <a:pt x="7776" y="14256"/>
                </a:lnTo>
                <a:close/>
              </a:path>
            </a:pathLst>
          </a:custGeom>
          <a:blipFill>
            <a:blip r:embed="rId4"/>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357" name="Shape 357"/>
          <p:cNvSpPr/>
          <p:nvPr/>
        </p:nvSpPr>
        <p:spPr>
          <a:xfrm>
            <a:off x="9503348" y="8709851"/>
            <a:ext cx="2063224"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
            </a:lvl1pPr>
          </a:lstStyle>
          <a:p>
            <a:pPr/>
            <a:r>
              <a:t>Fork date</a:t>
            </a:r>
          </a:p>
        </p:txBody>
      </p:sp>
      <p:sp>
        <p:nvSpPr>
          <p:cNvPr id="358" name="Shape 358"/>
          <p:cNvSpPr/>
          <p:nvPr/>
        </p:nvSpPr>
        <p:spPr>
          <a:xfrm>
            <a:off x="2824708" y="9008733"/>
            <a:ext cx="735538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pPr/>
            <a:r>
              <a:t>Pre-fork negative outlier anomaly</a:t>
            </a:r>
          </a:p>
        </p:txBody>
      </p:sp>
      <p:sp>
        <p:nvSpPr>
          <p:cNvPr id="359" name="Shape 359"/>
          <p:cNvSpPr/>
          <p:nvPr/>
        </p:nvSpPr>
        <p:spPr>
          <a:xfrm>
            <a:off x="3921472" y="3675907"/>
            <a:ext cx="4541193"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60" name="Shape 360"/>
          <p:cNvSpPr/>
          <p:nvPr/>
        </p:nvSpPr>
        <p:spPr>
          <a:xfrm>
            <a:off x="3921472" y="7009657"/>
            <a:ext cx="4541193" cy="1"/>
          </a:xfrm>
          <a:prstGeom prst="line">
            <a:avLst/>
          </a:prstGeom>
          <a:ln w="12700">
            <a:solidFill>
              <a:srgbClr val="FF2600">
                <a:alpha val="32319"/>
              </a:srgbClr>
            </a:solidFill>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2" name="Shape 362"/>
          <p:cNvSpPr/>
          <p:nvPr>
            <p:ph type="title"/>
          </p:nvPr>
        </p:nvSpPr>
        <p:spPr>
          <a:prstGeom prst="rect">
            <a:avLst/>
          </a:prstGeom>
        </p:spPr>
        <p:txBody>
          <a:bodyPr/>
          <a:lstStyle/>
          <a:p>
            <a:pPr defTabSz="356362">
              <a:defRPr sz="4880"/>
            </a:pPr>
            <a:r>
              <a:t>Time Series Analysis of Sentiments:</a:t>
            </a:r>
            <a:br/>
            <a:r>
              <a:t>Anomaly Detection: Non-conflict-driven</a:t>
            </a:r>
          </a:p>
        </p:txBody>
      </p:sp>
      <p:pic>
        <p:nvPicPr>
          <p:cNvPr id="363" name="O_8.pdf"/>
          <p:cNvPicPr>
            <a:picLocks noChangeAspect="1"/>
          </p:cNvPicPr>
          <p:nvPr/>
        </p:nvPicPr>
        <p:blipFill>
          <a:blip r:embed="rId3">
            <a:extLst/>
          </a:blip>
          <a:stretch>
            <a:fillRect/>
          </a:stretch>
        </p:blipFill>
        <p:spPr>
          <a:xfrm>
            <a:off x="6164981" y="6625793"/>
            <a:ext cx="3479075" cy="2372096"/>
          </a:xfrm>
          <a:prstGeom prst="rect">
            <a:avLst/>
          </a:prstGeom>
          <a:ln w="12700">
            <a:miter lim="400000"/>
          </a:ln>
        </p:spPr>
      </p:pic>
      <p:pic>
        <p:nvPicPr>
          <p:cNvPr id="364" name="O_6.pdf"/>
          <p:cNvPicPr>
            <a:picLocks noChangeAspect="1"/>
          </p:cNvPicPr>
          <p:nvPr/>
        </p:nvPicPr>
        <p:blipFill>
          <a:blip r:embed="rId4">
            <a:extLst/>
          </a:blip>
          <a:srcRect l="0" t="4491" r="0" b="4491"/>
          <a:stretch>
            <a:fillRect/>
          </a:stretch>
        </p:blipFill>
        <p:spPr>
          <a:xfrm>
            <a:off x="6164980" y="4572000"/>
            <a:ext cx="3479076" cy="2159001"/>
          </a:xfrm>
          <a:prstGeom prst="rect">
            <a:avLst/>
          </a:prstGeom>
          <a:ln w="12700">
            <a:miter lim="400000"/>
          </a:ln>
        </p:spPr>
      </p:pic>
      <p:pic>
        <p:nvPicPr>
          <p:cNvPr id="365" name="O_3.pdf"/>
          <p:cNvPicPr>
            <a:picLocks noChangeAspect="1"/>
          </p:cNvPicPr>
          <p:nvPr/>
        </p:nvPicPr>
        <p:blipFill>
          <a:blip r:embed="rId5">
            <a:extLst/>
          </a:blip>
          <a:srcRect l="0" t="4491" r="0" b="4491"/>
          <a:stretch>
            <a:fillRect/>
          </a:stretch>
        </p:blipFill>
        <p:spPr>
          <a:xfrm>
            <a:off x="2734655" y="2415133"/>
            <a:ext cx="3479076" cy="2159001"/>
          </a:xfrm>
          <a:prstGeom prst="rect">
            <a:avLst/>
          </a:prstGeom>
          <a:ln w="12700">
            <a:miter lim="400000"/>
          </a:ln>
        </p:spPr>
      </p:pic>
      <p:pic>
        <p:nvPicPr>
          <p:cNvPr id="366" name="O_7.pdf"/>
          <p:cNvPicPr>
            <a:picLocks noChangeAspect="1"/>
          </p:cNvPicPr>
          <p:nvPr/>
        </p:nvPicPr>
        <p:blipFill>
          <a:blip r:embed="rId6">
            <a:extLst/>
          </a:blip>
          <a:stretch>
            <a:fillRect/>
          </a:stretch>
        </p:blipFill>
        <p:spPr>
          <a:xfrm>
            <a:off x="2734655" y="6625792"/>
            <a:ext cx="3479076" cy="2372097"/>
          </a:xfrm>
          <a:prstGeom prst="rect">
            <a:avLst/>
          </a:prstGeom>
          <a:ln w="12700">
            <a:miter lim="400000"/>
          </a:ln>
        </p:spPr>
      </p:pic>
      <p:pic>
        <p:nvPicPr>
          <p:cNvPr id="367" name="TS_4.pdf"/>
          <p:cNvPicPr>
            <a:picLocks noChangeAspect="1"/>
          </p:cNvPicPr>
          <p:nvPr/>
        </p:nvPicPr>
        <p:blipFill>
          <a:blip r:embed="rId7">
            <a:extLst/>
          </a:blip>
          <a:srcRect l="0" t="0" r="0" b="0"/>
          <a:stretch>
            <a:fillRect/>
          </a:stretch>
        </p:blipFill>
        <p:spPr>
          <a:xfrm>
            <a:off x="6760690" y="2366116"/>
            <a:ext cx="2287643" cy="1559756"/>
          </a:xfrm>
          <a:prstGeom prst="rect">
            <a:avLst/>
          </a:prstGeom>
          <a:ln w="12700">
            <a:miter lim="400000"/>
          </a:ln>
        </p:spPr>
      </p:pic>
      <p:sp>
        <p:nvSpPr>
          <p:cNvPr id="368" name="Shape 368"/>
          <p:cNvSpPr/>
          <p:nvPr/>
        </p:nvSpPr>
        <p:spPr>
          <a:xfrm>
            <a:off x="2266044" y="8902700"/>
            <a:ext cx="84727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pPr/>
            <a:r>
              <a:t>No immediate pre-fork negative outlier</a:t>
            </a:r>
          </a:p>
        </p:txBody>
      </p:sp>
      <p:sp>
        <p:nvSpPr>
          <p:cNvPr id="369" name="Shape 369"/>
          <p:cNvSpPr/>
          <p:nvPr/>
        </p:nvSpPr>
        <p:spPr>
          <a:xfrm>
            <a:off x="4596308" y="4649968"/>
            <a:ext cx="2212195" cy="2206264"/>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370" name="Shape 370"/>
          <p:cNvSpPr/>
          <p:nvPr/>
        </p:nvSpPr>
        <p:spPr>
          <a:xfrm>
            <a:off x="7082146" y="3847728"/>
            <a:ext cx="1695476" cy="317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a:lvl1pPr>
          </a:lstStyle>
          <a:p>
            <a:pPr/>
            <a:r>
              <a:t>no outliers detected</a:t>
            </a:r>
          </a:p>
        </p:txBody>
      </p:sp>
      <p:pic>
        <p:nvPicPr>
          <p:cNvPr id="371" name="O_5.pdf"/>
          <p:cNvPicPr>
            <a:picLocks noChangeAspect="1"/>
          </p:cNvPicPr>
          <p:nvPr/>
        </p:nvPicPr>
        <p:blipFill>
          <a:blip r:embed="rId8">
            <a:extLst/>
          </a:blip>
          <a:stretch>
            <a:fillRect/>
          </a:stretch>
        </p:blipFill>
        <p:spPr>
          <a:xfrm>
            <a:off x="2756323" y="4476124"/>
            <a:ext cx="3435671" cy="2342503"/>
          </a:xfrm>
          <a:prstGeom prst="rect">
            <a:avLst/>
          </a:prstGeom>
          <a:ln w="12700">
            <a:miter lim="400000"/>
          </a:ln>
        </p:spPr>
      </p:pic>
      <p:sp>
        <p:nvSpPr>
          <p:cNvPr id="372" name="Shape 372"/>
          <p:cNvSpPr/>
          <p:nvPr/>
        </p:nvSpPr>
        <p:spPr>
          <a:xfrm>
            <a:off x="4596308" y="2416901"/>
            <a:ext cx="2212195" cy="2206264"/>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373" name="Shape 373"/>
          <p:cNvSpPr/>
          <p:nvPr/>
        </p:nvSpPr>
        <p:spPr>
          <a:xfrm>
            <a:off x="8139608" y="4649968"/>
            <a:ext cx="2212195" cy="2206264"/>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374" name="Shape 374"/>
          <p:cNvSpPr/>
          <p:nvPr/>
        </p:nvSpPr>
        <p:spPr>
          <a:xfrm>
            <a:off x="8139608" y="6768033"/>
            <a:ext cx="2212195" cy="2206264"/>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375" name="Shape 375"/>
          <p:cNvSpPr/>
          <p:nvPr/>
        </p:nvSpPr>
        <p:spPr>
          <a:xfrm>
            <a:off x="4596308" y="6768033"/>
            <a:ext cx="2212195" cy="2206264"/>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376" name="Shape 376"/>
          <p:cNvSpPr/>
          <p:nvPr/>
        </p:nvSpPr>
        <p:spPr>
          <a:xfrm>
            <a:off x="2918172" y="3250457"/>
            <a:ext cx="3163895"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77" name="Shape 377"/>
          <p:cNvSpPr/>
          <p:nvPr/>
        </p:nvSpPr>
        <p:spPr>
          <a:xfrm>
            <a:off x="6912322" y="3382039"/>
            <a:ext cx="2035125"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78" name="Shape 378"/>
          <p:cNvSpPr/>
          <p:nvPr/>
        </p:nvSpPr>
        <p:spPr>
          <a:xfrm>
            <a:off x="6347937" y="7693581"/>
            <a:ext cx="3163895"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79" name="Shape 379"/>
          <p:cNvSpPr/>
          <p:nvPr/>
        </p:nvSpPr>
        <p:spPr>
          <a:xfrm>
            <a:off x="6335237" y="5323383"/>
            <a:ext cx="3163895"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80" name="Shape 380"/>
          <p:cNvSpPr/>
          <p:nvPr/>
        </p:nvSpPr>
        <p:spPr>
          <a:xfrm>
            <a:off x="2918172" y="7586715"/>
            <a:ext cx="3163895"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81" name="Shape 381"/>
          <p:cNvSpPr/>
          <p:nvPr/>
        </p:nvSpPr>
        <p:spPr>
          <a:xfrm>
            <a:off x="2918172" y="5415807"/>
            <a:ext cx="3163895" cy="1"/>
          </a:xfrm>
          <a:prstGeom prst="line">
            <a:avLst/>
          </a:prstGeom>
          <a:ln w="12700">
            <a:solidFill>
              <a:srgbClr val="FF2600">
                <a:alpha val="32319"/>
              </a:srgbClr>
            </a:solidFill>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85" name="Shape 385"/>
          <p:cNvSpPr/>
          <p:nvPr>
            <p:ph type="body" idx="1"/>
          </p:nvPr>
        </p:nvSpPr>
        <p:spPr>
          <a:prstGeom prst="rect">
            <a:avLst/>
          </a:prstGeom>
        </p:spPr>
        <p:txBody>
          <a:bodyPr/>
          <a:lstStyle/>
          <a:p>
            <a:pPr marL="271638" indent="-271638" defTabSz="457200">
              <a:lnSpc>
                <a:spcPct val="117999"/>
              </a:lnSpc>
              <a:spcBef>
                <a:spcPts val="0"/>
              </a:spcBef>
              <a:defRPr sz="2700"/>
            </a:pPr>
            <a:r>
              <a:t>We got close, </a:t>
            </a:r>
          </a:p>
          <a:p>
            <a:pPr lvl="1" marL="716138" indent="-271638" defTabSz="457200">
              <a:lnSpc>
                <a:spcPct val="117999"/>
              </a:lnSpc>
              <a:spcBef>
                <a:spcPts val="0"/>
              </a:spcBef>
              <a:defRPr sz="2700"/>
            </a:pPr>
            <a:r>
              <a:t>but can’t necessarily determine when one vs. other has occurred. </a:t>
            </a:r>
          </a:p>
          <a:p>
            <a:pPr marL="271638" indent="-271638" defTabSz="457200">
              <a:lnSpc>
                <a:spcPct val="117999"/>
              </a:lnSpc>
              <a:spcBef>
                <a:spcPts val="0"/>
              </a:spcBef>
              <a:defRPr sz="2700"/>
            </a:pPr>
          </a:p>
          <a:p>
            <a:pPr marL="271638" indent="-271638" defTabSz="457200">
              <a:lnSpc>
                <a:spcPct val="117999"/>
              </a:lnSpc>
              <a:spcBef>
                <a:spcPts val="0"/>
              </a:spcBef>
              <a:defRPr sz="2700"/>
            </a:pPr>
            <a:r>
              <a:t>So we turn to social network analysis, to figure out whether this is a storm in a teacup, or situation needing intervention. </a:t>
            </a:r>
          </a:p>
          <a:p>
            <a:pPr marL="271638" indent="-271638" defTabSz="457200">
              <a:lnSpc>
                <a:spcPct val="117999"/>
              </a:lnSpc>
              <a:spcBef>
                <a:spcPts val="0"/>
              </a:spcBef>
              <a:defRPr sz="2700"/>
            </a:pPr>
          </a:p>
          <a:p>
            <a:pPr marL="271638" indent="-271638" defTabSz="457200">
              <a:lnSpc>
                <a:spcPct val="117999"/>
              </a:lnSpc>
              <a:spcBef>
                <a:spcPts val="0"/>
              </a:spcBef>
              <a:defRPr sz="2700"/>
            </a:pPr>
            <a:r>
              <a:t>What do these networks look like, who’s involved, what are forces are shaping the community.</a:t>
            </a:r>
          </a:p>
        </p:txBody>
      </p:sp>
    </p:spTree>
  </p:cSld>
  <p:clrMapOvr>
    <a:masterClrMapping/>
  </p:clrMapOvr>
  <p:transition xmlns:p14="http://schemas.microsoft.com/office/powerpoint/2010/main" spd="med" advClick="1" p14:dur="1000"/>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7" name="Shape 387"/>
          <p:cNvSpPr/>
          <p:nvPr>
            <p:ph type="body" sz="half" idx="1"/>
          </p:nvPr>
        </p:nvSpPr>
        <p:spPr>
          <a:xfrm>
            <a:off x="731093" y="2445642"/>
            <a:ext cx="11378358" cy="3294758"/>
          </a:xfrm>
          <a:prstGeom prst="rect">
            <a:avLst/>
          </a:prstGeom>
        </p:spPr>
        <p:txBody>
          <a:bodyPr/>
          <a:lstStyle/>
          <a:p>
            <a:pPr/>
            <a:r>
              <a:t>Interactions modeled as graphs</a:t>
            </a:r>
          </a:p>
          <a:p>
            <a:pPr lvl="1"/>
            <a:r>
              <a:t>Graphs change over time</a:t>
            </a:r>
          </a:p>
        </p:txBody>
      </p:sp>
      <p:sp>
        <p:nvSpPr>
          <p:cNvPr id="388" name="Shape 388"/>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89" name="Chordoma-Research-Network-Change-2012.jpg"/>
          <p:cNvPicPr>
            <a:picLocks noChangeAspect="1"/>
          </p:cNvPicPr>
          <p:nvPr/>
        </p:nvPicPr>
        <p:blipFill>
          <a:blip r:embed="rId2">
            <a:extLst/>
          </a:blip>
          <a:srcRect l="0" t="0" r="48674" b="0"/>
          <a:stretch>
            <a:fillRect/>
          </a:stretch>
        </p:blipFill>
        <p:spPr>
          <a:xfrm>
            <a:off x="579832" y="5981700"/>
            <a:ext cx="2791593" cy="2488380"/>
          </a:xfrm>
          <a:prstGeom prst="rect">
            <a:avLst/>
          </a:prstGeom>
          <a:ln w="12700">
            <a:miter lim="400000"/>
          </a:ln>
        </p:spPr>
      </p:pic>
      <p:pic>
        <p:nvPicPr>
          <p:cNvPr id="390" name="Chordoma-Research-Network-Change-2012.jpg"/>
          <p:cNvPicPr>
            <a:picLocks noChangeAspect="1"/>
          </p:cNvPicPr>
          <p:nvPr/>
        </p:nvPicPr>
        <p:blipFill>
          <a:blip r:embed="rId2">
            <a:extLst/>
          </a:blip>
          <a:srcRect l="52658" t="0" r="0" b="0"/>
          <a:stretch>
            <a:fillRect/>
          </a:stretch>
        </p:blipFill>
        <p:spPr>
          <a:xfrm>
            <a:off x="9529900" y="5981700"/>
            <a:ext cx="2574899" cy="2488380"/>
          </a:xfrm>
          <a:prstGeom prst="rect">
            <a:avLst/>
          </a:prstGeom>
          <a:ln w="12700">
            <a:miter lim="400000"/>
          </a:ln>
        </p:spPr>
      </p:pic>
      <p:pic>
        <p:nvPicPr>
          <p:cNvPr id="391" name="Chordoma-Research-Network-Change-2012.jpg"/>
          <p:cNvPicPr>
            <a:picLocks noChangeAspect="1"/>
          </p:cNvPicPr>
          <p:nvPr/>
        </p:nvPicPr>
        <p:blipFill>
          <a:blip r:embed="rId2">
            <a:extLst/>
          </a:blip>
          <a:srcRect l="0" t="0" r="58113" b="0"/>
          <a:stretch>
            <a:fillRect/>
          </a:stretch>
        </p:blipFill>
        <p:spPr>
          <a:xfrm>
            <a:off x="3805632" y="5981700"/>
            <a:ext cx="2278186" cy="2488380"/>
          </a:xfrm>
          <a:prstGeom prst="rect">
            <a:avLst/>
          </a:prstGeom>
          <a:ln w="12700">
            <a:miter lim="400000"/>
          </a:ln>
        </p:spPr>
      </p:pic>
      <p:sp>
        <p:nvSpPr>
          <p:cNvPr id="392" name="Shape 392"/>
          <p:cNvSpPr/>
          <p:nvPr/>
        </p:nvSpPr>
        <p:spPr>
          <a:xfrm>
            <a:off x="7740650" y="6749653"/>
            <a:ext cx="825501"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600"/>
            </a:lvl1pPr>
          </a:lstStyle>
          <a:p>
            <a:pPr/>
            <a:r>
              <a:t>…</a:t>
            </a:r>
          </a:p>
        </p:txBody>
      </p:sp>
      <p:pic>
        <p:nvPicPr>
          <p:cNvPr id="393" name="pasted-image.pdf"/>
          <p:cNvPicPr>
            <a:picLocks noChangeAspect="1"/>
          </p:cNvPicPr>
          <p:nvPr/>
        </p:nvPicPr>
        <p:blipFill>
          <a:blip r:embed="rId3">
            <a:extLst/>
          </a:blip>
          <a:stretch>
            <a:fillRect/>
          </a:stretch>
        </p:blipFill>
        <p:spPr>
          <a:xfrm>
            <a:off x="1891903" y="8698755"/>
            <a:ext cx="317501" cy="368301"/>
          </a:xfrm>
          <a:prstGeom prst="rect">
            <a:avLst/>
          </a:prstGeom>
          <a:ln w="12700">
            <a:miter lim="400000"/>
          </a:ln>
        </p:spPr>
      </p:pic>
      <p:pic>
        <p:nvPicPr>
          <p:cNvPr id="394" name="pasted-image.pdf"/>
          <p:cNvPicPr>
            <a:picLocks noChangeAspect="1"/>
          </p:cNvPicPr>
          <p:nvPr/>
        </p:nvPicPr>
        <p:blipFill>
          <a:blip r:embed="rId4">
            <a:extLst/>
          </a:blip>
          <a:stretch>
            <a:fillRect/>
          </a:stretch>
        </p:blipFill>
        <p:spPr>
          <a:xfrm>
            <a:off x="4951412" y="8690917"/>
            <a:ext cx="330201" cy="368301"/>
          </a:xfrm>
          <a:prstGeom prst="rect">
            <a:avLst/>
          </a:prstGeom>
          <a:ln w="12700">
            <a:miter lim="400000"/>
          </a:ln>
        </p:spPr>
      </p:pic>
      <p:pic>
        <p:nvPicPr>
          <p:cNvPr id="395" name="pasted-image.pdf"/>
          <p:cNvPicPr>
            <a:picLocks noChangeAspect="1"/>
          </p:cNvPicPr>
          <p:nvPr/>
        </p:nvPicPr>
        <p:blipFill>
          <a:blip r:embed="rId5">
            <a:extLst/>
          </a:blip>
          <a:stretch>
            <a:fillRect/>
          </a:stretch>
        </p:blipFill>
        <p:spPr>
          <a:xfrm>
            <a:off x="10760670" y="8707586"/>
            <a:ext cx="368301" cy="368301"/>
          </a:xfrm>
          <a:prstGeom prst="rect">
            <a:avLst/>
          </a:prstGeom>
          <a:ln w="12700">
            <a:miter lim="400000"/>
          </a:ln>
        </p:spPr>
      </p:pic>
      <p:pic>
        <p:nvPicPr>
          <p:cNvPr id="396" name="pasted-image.pdf"/>
          <p:cNvPicPr>
            <a:picLocks noChangeAspect="1"/>
          </p:cNvPicPr>
          <p:nvPr/>
        </p:nvPicPr>
        <p:blipFill>
          <a:blip r:embed="rId6">
            <a:extLst/>
          </a:blip>
          <a:stretch>
            <a:fillRect/>
          </a:stretch>
        </p:blipFill>
        <p:spPr>
          <a:xfrm>
            <a:off x="7964338" y="8881516"/>
            <a:ext cx="304801" cy="63501"/>
          </a:xfrm>
          <a:prstGeom prst="rect">
            <a:avLst/>
          </a:prstGeom>
          <a:ln w="12700">
            <a:miter lim="400000"/>
          </a:ln>
        </p:spPr>
      </p:pic>
      <p:sp>
        <p:nvSpPr>
          <p:cNvPr id="397" name="Shape 397"/>
          <p:cNvSpPr/>
          <p:nvPr/>
        </p:nvSpPr>
        <p:spPr>
          <a:xfrm>
            <a:off x="393700" y="5842000"/>
            <a:ext cx="12053144" cy="3556546"/>
          </a:xfrm>
          <a:prstGeom prst="roundRect">
            <a:avLst>
              <a:gd name="adj" fmla="val 14259"/>
            </a:avLst>
          </a:prstGeom>
          <a:ln w="25400">
            <a:solidFill>
              <a:srgbClr val="85888D"/>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pPr>
          </a:p>
        </p:txBody>
      </p:sp>
      <p:sp>
        <p:nvSpPr>
          <p:cNvPr id="398" name="Shape 398"/>
          <p:cNvSpPr/>
          <p:nvPr>
            <p:ph type="title"/>
          </p:nvPr>
        </p:nvSpPr>
        <p:spPr>
          <a:prstGeom prst="rect">
            <a:avLst/>
          </a:prstGeom>
        </p:spPr>
        <p:txBody>
          <a:bodyPr/>
          <a:lstStyle>
            <a:lvl1pPr defTabSz="397256">
              <a:defRPr sz="5440"/>
            </a:lvl1pPr>
          </a:lstStyle>
          <a:p>
            <a:pPr/>
            <a:r>
              <a:t>Social network analysis of developers’ communication graphs</a:t>
            </a:r>
          </a:p>
        </p:txBody>
      </p:sp>
    </p:spTree>
  </p:cSld>
  <p:clrMapOvr>
    <a:masterClrMapping/>
  </p:clrMapOvr>
  <p:transition xmlns:p14="http://schemas.microsoft.com/office/powerpoint/2010/main" spd="med" advClick="1" p14:dur="1000"/>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400" name="Shape 400"/>
          <p:cNvSpPr/>
          <p:nvPr>
            <p:ph type="title"/>
          </p:nvPr>
        </p:nvSpPr>
        <p:spPr>
          <a:prstGeom prst="rect">
            <a:avLst/>
          </a:prstGeom>
        </p:spPr>
        <p:txBody>
          <a:bodyPr/>
          <a:lstStyle>
            <a:lvl1pPr>
              <a:spcBef>
                <a:spcPts val="3200"/>
              </a:spcBef>
              <a:defRPr sz="5300"/>
            </a:lvl1pPr>
          </a:lstStyle>
          <a:p>
            <a:pPr/>
            <a:r>
              <a:t>Social network analysis of developers’ communication graphs</a:t>
            </a:r>
          </a:p>
        </p:txBody>
      </p:sp>
      <p:sp>
        <p:nvSpPr>
          <p:cNvPr id="401" name="Shape 401"/>
          <p:cNvSpPr/>
          <p:nvPr>
            <p:ph type="body" idx="1"/>
          </p:nvPr>
        </p:nvSpPr>
        <p:spPr>
          <a:xfrm>
            <a:off x="977900" y="1866900"/>
            <a:ext cx="11245206" cy="5159803"/>
          </a:xfrm>
          <a:prstGeom prst="rect">
            <a:avLst/>
          </a:prstGeom>
        </p:spPr>
        <p:txBody>
          <a:bodyPr/>
          <a:lstStyle/>
          <a:p>
            <a:pPr marL="0" indent="0">
              <a:buSzTx/>
              <a:buNone/>
              <a:defRPr sz="3600"/>
            </a:pPr>
          </a:p>
          <a:p>
            <a:pPr marL="444500" indent="-444500">
              <a:defRPr sz="3600"/>
            </a:pPr>
            <a:r>
              <a:t>Mathematical models </a:t>
            </a:r>
          </a:p>
          <a:p>
            <a:pPr marL="444500" indent="-444500">
              <a:defRPr sz="3600"/>
            </a:pPr>
            <a:r>
              <a:t>Lead us to estimates of the significance of several parameters’ that affect this longitudinal change.</a:t>
            </a:r>
          </a:p>
        </p:txBody>
      </p:sp>
      <p:sp>
        <p:nvSpPr>
          <p:cNvPr id="402" name="Shape 402"/>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6" name="Shape 406"/>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409" name="Group 409"/>
          <p:cNvGrpSpPr/>
          <p:nvPr/>
        </p:nvGrpSpPr>
        <p:grpSpPr>
          <a:xfrm>
            <a:off x="4394178" y="7246607"/>
            <a:ext cx="608832" cy="843908"/>
            <a:chOff x="0" y="0"/>
            <a:chExt cx="608830" cy="843906"/>
          </a:xfrm>
        </p:grpSpPr>
        <p:pic>
          <p:nvPicPr>
            <p:cNvPr id="408" name="Branching-and-forking.jpg"/>
            <p:cNvPicPr>
              <a:picLocks noChangeAspect="1"/>
            </p:cNvPicPr>
            <p:nvPr/>
          </p:nvPicPr>
          <p:blipFill>
            <a:blip r:embed="rId3">
              <a:extLst/>
            </a:blip>
            <a:srcRect l="18943" t="28096" r="58231" b="25640"/>
            <a:stretch>
              <a:fillRect/>
            </a:stretch>
          </p:blipFill>
          <p:spPr>
            <a:xfrm>
              <a:off x="126999" y="88900"/>
              <a:ext cx="354832" cy="513707"/>
            </a:xfrm>
            <a:prstGeom prst="rect">
              <a:avLst/>
            </a:prstGeom>
            <a:ln>
              <a:noFill/>
            </a:ln>
            <a:effectLst/>
          </p:spPr>
        </p:pic>
        <p:pic>
          <p:nvPicPr>
            <p:cNvPr id="407" name=""/>
            <p:cNvPicPr>
              <a:picLocks noChangeAspect="0"/>
            </p:cNvPicPr>
            <p:nvPr/>
          </p:nvPicPr>
          <p:blipFill>
            <a:blip r:embed="rId4">
              <a:extLst/>
            </a:blip>
            <a:stretch>
              <a:fillRect/>
            </a:stretch>
          </p:blipFill>
          <p:spPr>
            <a:xfrm>
              <a:off x="-1" y="0"/>
              <a:ext cx="608832" cy="843907"/>
            </a:xfrm>
            <a:prstGeom prst="rect">
              <a:avLst/>
            </a:prstGeom>
            <a:effectLst/>
          </p:spPr>
        </p:pic>
      </p:grpSp>
      <p:grpSp>
        <p:nvGrpSpPr>
          <p:cNvPr id="412" name="Group 412"/>
          <p:cNvGrpSpPr/>
          <p:nvPr/>
        </p:nvGrpSpPr>
        <p:grpSpPr>
          <a:xfrm>
            <a:off x="4374306" y="5117574"/>
            <a:ext cx="648576" cy="843908"/>
            <a:chOff x="0" y="0"/>
            <a:chExt cx="648574" cy="843906"/>
          </a:xfrm>
        </p:grpSpPr>
        <p:pic>
          <p:nvPicPr>
            <p:cNvPr id="411" name="Branching-and-forking.jpg"/>
            <p:cNvPicPr>
              <a:picLocks noChangeAspect="1"/>
            </p:cNvPicPr>
            <p:nvPr/>
          </p:nvPicPr>
          <p:blipFill>
            <a:blip r:embed="rId3">
              <a:extLst/>
            </a:blip>
            <a:srcRect l="61449" t="23778" r="9779" b="23778"/>
            <a:stretch>
              <a:fillRect/>
            </a:stretch>
          </p:blipFill>
          <p:spPr>
            <a:xfrm>
              <a:off x="126999" y="88900"/>
              <a:ext cx="394576" cy="513707"/>
            </a:xfrm>
            <a:prstGeom prst="rect">
              <a:avLst/>
            </a:prstGeom>
            <a:ln>
              <a:noFill/>
            </a:ln>
            <a:effectLst/>
          </p:spPr>
        </p:pic>
        <p:pic>
          <p:nvPicPr>
            <p:cNvPr id="410" name=""/>
            <p:cNvPicPr>
              <a:picLocks noChangeAspect="0"/>
            </p:cNvPicPr>
            <p:nvPr/>
          </p:nvPicPr>
          <p:blipFill>
            <a:blip r:embed="rId5">
              <a:extLst/>
            </a:blip>
            <a:stretch>
              <a:fillRect/>
            </a:stretch>
          </p:blipFill>
          <p:spPr>
            <a:xfrm>
              <a:off x="-1" y="0"/>
              <a:ext cx="648576" cy="843907"/>
            </a:xfrm>
            <a:prstGeom prst="rect">
              <a:avLst/>
            </a:prstGeom>
            <a:effectLst/>
          </p:spPr>
        </p:pic>
      </p:grpSp>
      <p:sp>
        <p:nvSpPr>
          <p:cNvPr id="413" name="Shape 413"/>
          <p:cNvSpPr/>
          <p:nvPr>
            <p:ph type="title"/>
          </p:nvPr>
        </p:nvSpPr>
        <p:spPr>
          <a:prstGeom prst="rect">
            <a:avLst/>
          </a:prstGeom>
        </p:spPr>
        <p:txBody>
          <a:bodyPr/>
          <a:lstStyle/>
          <a:p>
            <a:pPr defTabSz="350520">
              <a:defRPr sz="5280"/>
            </a:pPr>
            <a:r>
              <a:t>Results</a:t>
            </a:r>
          </a:p>
          <a:p>
            <a:pPr defTabSz="350520">
              <a:spcBef>
                <a:spcPts val="1900"/>
              </a:spcBef>
              <a:defRPr i="1" sz="2640"/>
            </a:pPr>
            <a:r>
              <a:t>Social network analysis of open source developers’ interaction graphs</a:t>
            </a:r>
          </a:p>
        </p:txBody>
      </p:sp>
      <p:graphicFrame>
        <p:nvGraphicFramePr>
          <p:cNvPr id="414" name="Table 414"/>
          <p:cNvGraphicFramePr/>
          <p:nvPr/>
        </p:nvGraphicFramePr>
        <p:xfrm>
          <a:off x="1988428" y="2971773"/>
          <a:ext cx="8512555" cy="6286501"/>
        </p:xfrm>
        <a:graphic xmlns:a="http://schemas.openxmlformats.org/drawingml/2006/main">
          <a:graphicData uri="http://schemas.openxmlformats.org/drawingml/2006/table">
            <a:tbl>
              <a:tblPr firstCol="1" firstRow="1" lastCol="0" lastRow="0" bandCol="0" bandRow="0" rtl="0">
                <a:tableStyleId>{D51ADE6A-740E-44AE-83CC-AE7238B6C88D}</a:tableStyleId>
              </a:tblPr>
              <a:tblGrid>
                <a:gridCol w="3098800"/>
                <a:gridCol w="1482285"/>
                <a:gridCol w="1482285"/>
                <a:gridCol w="1482285"/>
                <a:gridCol w="1482285"/>
              </a:tblGrid>
              <a:tr h="868308">
                <a:tc>
                  <a:txBody>
                    <a:bodyPr/>
                    <a:lstStyle/>
                    <a:p>
                      <a:pPr algn="l" defTabSz="457200">
                        <a:lnSpc>
                          <a:spcPct val="117999"/>
                        </a:lnSpc>
                        <a:defRPr sz="1600">
                          <a:sym typeface="Helvetica Neue"/>
                        </a:defRPr>
                      </a:pPr>
                    </a:p>
                  </a:txBody>
                  <a:tcPr marL="50800" marR="50800" marT="50800" marB="50800" anchor="ctr" anchorCtr="0" horzOverflow="overflow">
                    <a:lnL w="12700">
                      <a:solidFill>
                        <a:srgbClr val="000000"/>
                      </a:solidFill>
                      <a:miter lim="400000"/>
                    </a:lnL>
                    <a:lnT w="12700">
                      <a:solidFill>
                        <a:srgbClr val="000000"/>
                      </a:solidFill>
                      <a:miter lim="400000"/>
                    </a:lnT>
                  </a:tcPr>
                </a:tc>
                <a:tc>
                  <a:txBody>
                    <a:bodyPr/>
                    <a:lstStyle/>
                    <a:p>
                      <a:pPr algn="l" defTabSz="457200">
                        <a:lnSpc>
                          <a:spcPct val="117999"/>
                        </a:lnSpc>
                      </a:pPr>
                      <a:r>
                        <a:rPr sz="1600">
                          <a:sym typeface="Helvetica Neue"/>
                        </a:rPr>
                        <a:t>Negative three-cycles</a:t>
                      </a:r>
                    </a:p>
                  </a:txBody>
                  <a:tcPr marL="50800" marR="50800" marT="50800" marB="50800" anchor="ctr" anchorCtr="0" horzOverflow="overflow">
                    <a:lnT w="12700">
                      <a:solidFill>
                        <a:srgbClr val="000000"/>
                      </a:solidFill>
                      <a:miter lim="400000"/>
                    </a:lnT>
                  </a:tcPr>
                </a:tc>
                <a:tc>
                  <a:txBody>
                    <a:bodyPr/>
                    <a:lstStyle/>
                    <a:p>
                      <a:pPr algn="l" defTabSz="457200">
                        <a:lnSpc>
                          <a:spcPct val="117999"/>
                        </a:lnSpc>
                      </a:pPr>
                      <a:r>
                        <a:rPr sz="1600">
                          <a:sym typeface="Helvetica Neue"/>
                        </a:rPr>
                        <a:t>positive transitive triplets</a:t>
                      </a:r>
                    </a:p>
                  </a:txBody>
                  <a:tcPr marL="50800" marR="50800" marT="50800" marB="50800" anchor="ctr" anchorCtr="0" horzOverflow="overflow">
                    <a:lnT w="12700">
                      <a:solidFill>
                        <a:srgbClr val="000000"/>
                      </a:solidFill>
                      <a:miter lim="400000"/>
                    </a:lnT>
                  </a:tcPr>
                </a:tc>
                <a:tc>
                  <a:txBody>
                    <a:bodyPr/>
                    <a:lstStyle/>
                    <a:p>
                      <a:pPr algn="l" defTabSz="457200">
                        <a:lnSpc>
                          <a:spcPct val="117999"/>
                        </a:lnSpc>
                      </a:pPr>
                      <a:r>
                        <a:rPr sz="1600">
                          <a:sym typeface="Helvetica Neue"/>
                        </a:rPr>
                        <a:t>Out-out degree assortativity</a:t>
                      </a:r>
                    </a:p>
                  </a:txBody>
                  <a:tcPr marL="50800" marR="50800" marT="50800" marB="50800" anchor="ctr" anchorCtr="0" horzOverflow="overflow">
                    <a:lnT w="12700">
                      <a:solidFill>
                        <a:srgbClr val="000000"/>
                      </a:solidFill>
                      <a:miter lim="400000"/>
                    </a:lnT>
                  </a:tcPr>
                </a:tc>
                <a:tc>
                  <a:txBody>
                    <a:bodyPr/>
                    <a:lstStyle/>
                    <a:p>
                      <a:pPr algn="l" defTabSz="457200">
                        <a:lnSpc>
                          <a:spcPct val="117999"/>
                        </a:lnSpc>
                      </a:pPr>
                      <a:r>
                        <a:rPr sz="1600">
                          <a:sym typeface="Helvetica Neue"/>
                        </a:rPr>
                        <a:t>Developer’s source code activity</a:t>
                      </a:r>
                    </a:p>
                  </a:txBody>
                  <a:tcPr marL="50800" marR="50800" marT="50800" marB="50800" anchor="ctr" anchorCtr="0" horzOverflow="overflow">
                    <a:lnR w="12700">
                      <a:solidFill>
                        <a:srgbClr val="000000"/>
                      </a:solidFill>
                      <a:miter lim="400000"/>
                    </a:lnR>
                    <a:lnT w="12700">
                      <a:solidFill>
                        <a:srgbClr val="000000"/>
                      </a:solidFill>
                      <a:miter lim="400000"/>
                    </a:lnT>
                  </a:tcPr>
                </a:tc>
              </a:tr>
              <a:tr h="2095500">
                <a:tc>
                  <a:txBody>
                    <a:bodyPr/>
                    <a:lstStyle/>
                    <a:p>
                      <a:pPr lvl="1" algn="l">
                        <a:spcBef>
                          <a:spcPts val="3200"/>
                        </a:spcBef>
                        <a:defRPr b="0" sz="2500">
                          <a:solidFill>
                            <a:schemeClr val="accent5">
                              <a:hueOff val="-176146"/>
                              <a:satOff val="3665"/>
                              <a:lumOff val="-13986"/>
                            </a:schemeClr>
                          </a:solidFill>
                          <a:latin typeface="+mn-lt"/>
                          <a:ea typeface="+mn-ea"/>
                          <a:cs typeface="+mn-cs"/>
                        </a:defRPr>
                      </a:pPr>
                      <a:r>
                        <a:t>Conflict-driven</a:t>
                      </a:r>
                    </a:p>
                  </a:txBody>
                  <a:tcPr marL="50800" marR="50800" marT="50800" marB="50800" anchor="ctr" anchorCtr="0" horzOverflow="overflow">
                    <a:lnL w="12700">
                      <a:solidFill>
                        <a:srgbClr val="000000"/>
                      </a:solidFill>
                      <a:miter lim="400000"/>
                    </a:lnL>
                  </a:tcPr>
                </a:tc>
                <a:tc>
                  <a:txBody>
                    <a:bodyPr/>
                    <a:lstStyle/>
                    <a:p>
                      <a:pPr defTabSz="914400"/>
                      <a:r>
                        <a:rPr sz="1900"/>
                        <a:t>Statistically Significant (*)</a:t>
                      </a:r>
                    </a:p>
                  </a:txBody>
                  <a:tcPr marL="50800" marR="50800" marT="50800" marB="50800" anchor="ctr" anchorCtr="0" horzOverflow="overflow"/>
                </a:tc>
                <a:tc>
                  <a:txBody>
                    <a:bodyPr/>
                    <a:lstStyle/>
                    <a:p>
                      <a:pPr defTabSz="914400"/>
                      <a:r>
                        <a:rPr sz="1900"/>
                        <a:t>Statistically Significant (*)</a:t>
                      </a:r>
                    </a:p>
                  </a:txBody>
                  <a:tcPr marL="50800" marR="50800" marT="50800" marB="50800" anchor="ctr" anchorCtr="0" horzOverflow="overflow"/>
                </a:tc>
                <a:tc>
                  <a:txBody>
                    <a:bodyPr/>
                    <a:lstStyle/>
                    <a:p>
                      <a:pPr defTabSz="914400"/>
                      <a:r>
                        <a:rPr sz="1900"/>
                        <a:t>Statistically Significant (*)</a:t>
                      </a:r>
                    </a:p>
                  </a:txBody>
                  <a:tcPr marL="50800" marR="50800" marT="50800" marB="50800" anchor="ctr" anchorCtr="0" horzOverflow="overflow"/>
                </a:tc>
                <a:tc>
                  <a:txBody>
                    <a:bodyPr/>
                    <a:lstStyle/>
                    <a:p>
                      <a:pPr defTabSz="914400">
                        <a:defRPr sz="1900"/>
                      </a:pPr>
                    </a:p>
                  </a:txBody>
                  <a:tcPr marL="50800" marR="50800" marT="50800" marB="50800" anchor="ctr" anchorCtr="0" horzOverflow="overflow">
                    <a:lnR w="12700">
                      <a:solidFill>
                        <a:srgbClr val="000000"/>
                      </a:solidFill>
                      <a:miter lim="400000"/>
                    </a:lnR>
                  </a:tcPr>
                </a:tc>
              </a:tr>
              <a:tr h="2095500">
                <a:tc>
                  <a:txBody>
                    <a:bodyPr/>
                    <a:lstStyle/>
                    <a:p>
                      <a:pPr lvl="1" algn="l">
                        <a:spcBef>
                          <a:spcPts val="3200"/>
                        </a:spcBef>
                        <a:defRPr b="0" sz="2500">
                          <a:solidFill>
                            <a:schemeClr val="accent6">
                              <a:lumOff val="-8741"/>
                            </a:schemeClr>
                          </a:solidFill>
                          <a:latin typeface="+mn-lt"/>
                          <a:ea typeface="+mn-ea"/>
                          <a:cs typeface="+mn-cs"/>
                        </a:defRPr>
                      </a:pPr>
                      <a:r>
                        <a:t>Non-conflict-driven</a:t>
                      </a:r>
                    </a:p>
                  </a:txBody>
                  <a:tcPr marL="50800" marR="50800" marT="50800" marB="50800" anchor="ctr" anchorCtr="0" horzOverflow="overflow">
                    <a:lnL w="12700">
                      <a:solidFill>
                        <a:srgbClr val="000000"/>
                      </a:solidFill>
                      <a:miter lim="400000"/>
                    </a:lnL>
                    <a:lnB w="12700">
                      <a:solidFill>
                        <a:srgbClr val="000000"/>
                      </a:solidFill>
                      <a:miter lim="400000"/>
                    </a:lnB>
                  </a:tcPr>
                </a:tc>
                <a:tc>
                  <a:txBody>
                    <a:bodyPr/>
                    <a:lstStyle/>
                    <a:p>
                      <a:pPr defTabSz="914400">
                        <a:defRPr sz="1900"/>
                      </a:pPr>
                    </a:p>
                  </a:txBody>
                  <a:tcPr marL="50800" marR="50800" marT="50800" marB="50800" anchor="ctr" anchorCtr="0" horzOverflow="overflow">
                    <a:lnB w="12700">
                      <a:solidFill>
                        <a:srgbClr val="000000"/>
                      </a:solidFill>
                      <a:miter lim="400000"/>
                    </a:lnB>
                  </a:tcPr>
                </a:tc>
                <a:tc>
                  <a:txBody>
                    <a:bodyPr/>
                    <a:lstStyle/>
                    <a:p>
                      <a:pPr defTabSz="914400">
                        <a:defRPr sz="1900"/>
                      </a:pPr>
                    </a:p>
                  </a:txBody>
                  <a:tcPr marL="50800" marR="50800" marT="50800" marB="50800" anchor="ctr" anchorCtr="0" horzOverflow="overflow">
                    <a:lnB w="12700">
                      <a:solidFill>
                        <a:srgbClr val="000000"/>
                      </a:solidFill>
                      <a:miter lim="400000"/>
                    </a:lnB>
                  </a:tcPr>
                </a:tc>
                <a:tc>
                  <a:txBody>
                    <a:bodyPr/>
                    <a:lstStyle/>
                    <a:p>
                      <a:pPr defTabSz="914400">
                        <a:defRPr sz="1900"/>
                      </a:pPr>
                    </a:p>
                  </a:txBody>
                  <a:tcPr marL="50800" marR="50800" marT="50800" marB="50800" anchor="ctr" anchorCtr="0" horzOverflow="overflow">
                    <a:lnB w="12700">
                      <a:solidFill>
                        <a:srgbClr val="000000"/>
                      </a:solidFill>
                      <a:miter lim="400000"/>
                    </a:lnB>
                  </a:tcPr>
                </a:tc>
                <a:tc>
                  <a:txBody>
                    <a:bodyPr/>
                    <a:lstStyle/>
                    <a:p>
                      <a:pPr defTabSz="914400"/>
                      <a:r>
                        <a:rPr sz="1900"/>
                        <a:t>Statistically Significant (*)</a:t>
                      </a:r>
                    </a:p>
                  </a:txBody>
                  <a:tcPr marL="50800" marR="50800" marT="50800" marB="50800" anchor="ctr" anchorCtr="0" horzOverflow="overflow">
                    <a:lnR w="12700">
                      <a:solidFill>
                        <a:srgbClr val="000000"/>
                      </a:solidFill>
                      <a:miter lim="400000"/>
                    </a:lnR>
                    <a:lnB w="12700">
                      <a:solidFill>
                        <a:srgbClr val="000000"/>
                      </a:solidFill>
                      <a:miter lim="400000"/>
                    </a:lnB>
                  </a:tcPr>
                </a:tc>
              </a:tr>
            </a:tbl>
          </a:graphicData>
        </a:graphic>
      </p:graphicFrame>
    </p:spTree>
  </p:cSld>
  <p:clrMapOvr>
    <a:masterClrMapping/>
  </p:clrMapOvr>
  <p:transition xmlns:p14="http://schemas.microsoft.com/office/powerpoint/2010/main" spd="med" advClick="1" p14:dur="1000"/>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416" name="Shape 416"/>
          <p:cNvSpPr/>
          <p:nvPr>
            <p:ph type="body" idx="1"/>
          </p:nvPr>
        </p:nvSpPr>
        <p:spPr>
          <a:xfrm>
            <a:off x="965200" y="2387600"/>
            <a:ext cx="10094417" cy="6286500"/>
          </a:xfrm>
          <a:prstGeom prst="rect">
            <a:avLst/>
          </a:prstGeom>
        </p:spPr>
        <p:txBody>
          <a:bodyPr/>
          <a:lstStyle/>
          <a:p>
            <a:pPr lvl="1" marL="790222" indent="-345722">
              <a:defRPr sz="2500">
                <a:solidFill>
                  <a:schemeClr val="accent5">
                    <a:hueOff val="-176146"/>
                    <a:satOff val="3665"/>
                    <a:lumOff val="-13986"/>
                  </a:schemeClr>
                </a:solidFill>
              </a:defRPr>
            </a:pPr>
            <a:r>
              <a:t>Conflict-driven</a:t>
            </a:r>
          </a:p>
          <a:p>
            <a:pPr lvl="2" marL="1234722" indent="-345722">
              <a:defRPr sz="2500"/>
            </a:pPr>
            <a:r>
              <a:t>Local hierarchy </a:t>
            </a:r>
            <a:r>
              <a:rPr sz="1500"/>
              <a:t>(Negative three-cycles (opposite of hierarchy) and positive transitive triplets</a:t>
            </a:r>
          </a:p>
          <a:p>
            <a:pPr lvl="2" marL="1234722" indent="-345722">
              <a:defRPr sz="2500"/>
            </a:pPr>
            <a:r>
              <a:t>Tendency of heavy mailing-list poster developers to be tied to other heavy mailing-list poster developers </a:t>
            </a:r>
            <a:r>
              <a:rPr sz="1500"/>
              <a:t>(Out-out degree assortativity)</a:t>
            </a:r>
          </a:p>
          <a:p>
            <a:pPr lvl="1" marL="790222" indent="-345722">
              <a:defRPr sz="2500">
                <a:solidFill>
                  <a:schemeClr val="accent6">
                    <a:lumOff val="-8741"/>
                  </a:schemeClr>
                </a:solidFill>
              </a:defRPr>
            </a:pPr>
            <a:r>
              <a:t>Non-conflict-driven</a:t>
            </a:r>
          </a:p>
          <a:p>
            <a:pPr lvl="2" marL="1234722" indent="-345722">
              <a:defRPr sz="2500"/>
            </a:pPr>
            <a:r>
              <a:t>Tendency of heavy code contributors to be tied to other heavy code contributors </a:t>
            </a:r>
            <a:r>
              <a:rPr sz="1500"/>
              <a:t>(Developer’s source code activity)</a:t>
            </a:r>
          </a:p>
        </p:txBody>
      </p:sp>
      <p:sp>
        <p:nvSpPr>
          <p:cNvPr id="417" name="Shape 417"/>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420" name="Group 420"/>
          <p:cNvGrpSpPr/>
          <p:nvPr/>
        </p:nvGrpSpPr>
        <p:grpSpPr>
          <a:xfrm>
            <a:off x="10873705" y="6067088"/>
            <a:ext cx="1690827" cy="2410369"/>
            <a:chOff x="0" y="0"/>
            <a:chExt cx="1690826" cy="2410368"/>
          </a:xfrm>
        </p:grpSpPr>
        <p:pic>
          <p:nvPicPr>
            <p:cNvPr id="419" name="Branching-and-forking.jpg"/>
            <p:cNvPicPr>
              <a:picLocks noChangeAspect="1"/>
            </p:cNvPicPr>
            <p:nvPr/>
          </p:nvPicPr>
          <p:blipFill>
            <a:blip r:embed="rId4">
              <a:extLst/>
            </a:blip>
            <a:srcRect l="18943" t="28096" r="58231" b="25640"/>
            <a:stretch>
              <a:fillRect/>
            </a:stretch>
          </p:blipFill>
          <p:spPr>
            <a:xfrm>
              <a:off x="127000" y="88900"/>
              <a:ext cx="1436826" cy="2080169"/>
            </a:xfrm>
            <a:prstGeom prst="rect">
              <a:avLst/>
            </a:prstGeom>
            <a:ln>
              <a:noFill/>
            </a:ln>
            <a:effectLst/>
          </p:spPr>
        </p:pic>
        <p:pic>
          <p:nvPicPr>
            <p:cNvPr id="418" name=""/>
            <p:cNvPicPr>
              <a:picLocks noChangeAspect="0"/>
            </p:cNvPicPr>
            <p:nvPr/>
          </p:nvPicPr>
          <p:blipFill>
            <a:blip r:embed="rId5">
              <a:extLst/>
            </a:blip>
            <a:stretch>
              <a:fillRect/>
            </a:stretch>
          </p:blipFill>
          <p:spPr>
            <a:xfrm>
              <a:off x="-1" y="0"/>
              <a:ext cx="1690828" cy="2410369"/>
            </a:xfrm>
            <a:prstGeom prst="rect">
              <a:avLst/>
            </a:prstGeom>
            <a:effectLst/>
          </p:spPr>
        </p:pic>
      </p:grpSp>
      <p:grpSp>
        <p:nvGrpSpPr>
          <p:cNvPr id="423" name="Group 423"/>
          <p:cNvGrpSpPr/>
          <p:nvPr/>
        </p:nvGrpSpPr>
        <p:grpSpPr>
          <a:xfrm>
            <a:off x="10822334" y="3031891"/>
            <a:ext cx="1793568" cy="2334604"/>
            <a:chOff x="0" y="0"/>
            <a:chExt cx="1793566" cy="2334602"/>
          </a:xfrm>
        </p:grpSpPr>
        <p:pic>
          <p:nvPicPr>
            <p:cNvPr id="422" name="Branching-and-forking.jpg"/>
            <p:cNvPicPr>
              <a:picLocks noChangeAspect="1"/>
            </p:cNvPicPr>
            <p:nvPr/>
          </p:nvPicPr>
          <p:blipFill>
            <a:blip r:embed="rId4">
              <a:extLst/>
            </a:blip>
            <a:srcRect l="61449" t="23778" r="9779" b="23778"/>
            <a:stretch>
              <a:fillRect/>
            </a:stretch>
          </p:blipFill>
          <p:spPr>
            <a:xfrm>
              <a:off x="127000" y="88900"/>
              <a:ext cx="1539567" cy="2004403"/>
            </a:xfrm>
            <a:prstGeom prst="rect">
              <a:avLst/>
            </a:prstGeom>
            <a:ln>
              <a:noFill/>
            </a:ln>
            <a:effectLst/>
          </p:spPr>
        </p:pic>
        <p:pic>
          <p:nvPicPr>
            <p:cNvPr id="421" name=""/>
            <p:cNvPicPr>
              <a:picLocks noChangeAspect="0"/>
            </p:cNvPicPr>
            <p:nvPr/>
          </p:nvPicPr>
          <p:blipFill>
            <a:blip r:embed="rId6">
              <a:extLst/>
            </a:blip>
            <a:stretch>
              <a:fillRect/>
            </a:stretch>
          </p:blipFill>
          <p:spPr>
            <a:xfrm>
              <a:off x="0" y="-1"/>
              <a:ext cx="1793567" cy="2334604"/>
            </a:xfrm>
            <a:prstGeom prst="rect">
              <a:avLst/>
            </a:prstGeom>
            <a:effectLst/>
          </p:spPr>
        </p:pic>
      </p:grpSp>
      <p:sp>
        <p:nvSpPr>
          <p:cNvPr id="424" name="Shape 424"/>
          <p:cNvSpPr/>
          <p:nvPr>
            <p:ph type="title"/>
          </p:nvPr>
        </p:nvSpPr>
        <p:spPr>
          <a:prstGeom prst="rect">
            <a:avLst/>
          </a:prstGeom>
        </p:spPr>
        <p:txBody>
          <a:bodyPr/>
          <a:lstStyle/>
          <a:p>
            <a:pPr defTabSz="350520">
              <a:defRPr sz="5280"/>
            </a:pPr>
            <a:r>
              <a:t>Results</a:t>
            </a:r>
          </a:p>
          <a:p>
            <a:pPr defTabSz="350520">
              <a:spcBef>
                <a:spcPts val="1900"/>
              </a:spcBef>
              <a:defRPr i="1" sz="2640"/>
            </a:pPr>
            <a:r>
              <a:t>Social network analysis of open source developers’ interaction graphs</a:t>
            </a:r>
          </a:p>
        </p:txBody>
      </p:sp>
      <p:pic>
        <p:nvPicPr>
          <p:cNvPr id="425" name="Screen Shot 2017-05-03 at 10.03.28 PM.png"/>
          <p:cNvPicPr>
            <a:picLocks noChangeAspect="1"/>
          </p:cNvPicPr>
          <p:nvPr/>
        </p:nvPicPr>
        <p:blipFill>
          <a:blip r:embed="rId7">
            <a:extLst/>
          </a:blip>
          <a:stretch>
            <a:fillRect/>
          </a:stretch>
        </p:blipFill>
        <p:spPr>
          <a:xfrm>
            <a:off x="5800885" y="4521323"/>
            <a:ext cx="135949" cy="192061"/>
          </a:xfrm>
          <a:prstGeom prst="rect">
            <a:avLst/>
          </a:prstGeom>
          <a:ln w="12700">
            <a:miter lim="400000"/>
          </a:ln>
        </p:spPr>
      </p:pic>
      <p:pic>
        <p:nvPicPr>
          <p:cNvPr id="426" name="Screen Shot 2017-05-03 at 10.03.46 PM.png"/>
          <p:cNvPicPr>
            <a:picLocks noChangeAspect="1"/>
          </p:cNvPicPr>
          <p:nvPr/>
        </p:nvPicPr>
        <p:blipFill>
          <a:blip r:embed="rId8">
            <a:extLst/>
          </a:blip>
          <a:stretch>
            <a:fillRect/>
          </a:stretch>
        </p:blipFill>
        <p:spPr>
          <a:xfrm>
            <a:off x="10267485" y="4523770"/>
            <a:ext cx="135950" cy="187166"/>
          </a:xfrm>
          <a:prstGeom prst="rect">
            <a:avLst/>
          </a:prstGeom>
          <a:ln w="12700">
            <a:miter lim="400000"/>
          </a:ln>
        </p:spPr>
      </p:pic>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5" name="Shape 135"/>
          <p:cNvSpPr/>
          <p:nvPr>
            <p:ph type="title"/>
          </p:nvPr>
        </p:nvSpPr>
        <p:spPr>
          <a:prstGeom prst="rect">
            <a:avLst/>
          </a:prstGeom>
        </p:spPr>
        <p:txBody>
          <a:bodyPr/>
          <a:lstStyle/>
          <a:p>
            <a:pPr/>
            <a:r>
              <a:t>What is this about?</a:t>
            </a:r>
          </a:p>
        </p:txBody>
      </p:sp>
      <p:sp>
        <p:nvSpPr>
          <p:cNvPr id="136" name="Shape 136"/>
          <p:cNvSpPr/>
          <p:nvPr>
            <p:ph type="body" sz="half" idx="1"/>
          </p:nvPr>
        </p:nvSpPr>
        <p:spPr>
          <a:xfrm>
            <a:off x="965200" y="2387600"/>
            <a:ext cx="5825381" cy="6252220"/>
          </a:xfrm>
          <a:prstGeom prst="rect">
            <a:avLst/>
          </a:prstGeom>
        </p:spPr>
        <p:txBody>
          <a:bodyPr/>
          <a:lstStyle/>
          <a:p>
            <a:pPr marL="0" indent="0">
              <a:buSzTx/>
              <a:buNone/>
              <a:defRPr sz="3500"/>
            </a:pPr>
            <a:r>
              <a:t>My research focuses on </a:t>
            </a:r>
            <a:r>
              <a:rPr b="1">
                <a:latin typeface="Helvetica"/>
                <a:ea typeface="Helvetica"/>
                <a:cs typeface="Helvetica"/>
                <a:sym typeface="Helvetica"/>
              </a:rPr>
              <a:t>communication, collaboration problems</a:t>
            </a:r>
            <a:r>
              <a:t>, </a:t>
            </a:r>
            <a:r>
              <a:rPr sz="2800"/>
              <a:t>especially </a:t>
            </a:r>
          </a:p>
          <a:p>
            <a:pPr lvl="1" marL="685799" indent="-342899">
              <a:defRPr sz="2100"/>
            </a:pPr>
            <a:r>
              <a:t>What triggers forking?</a:t>
            </a:r>
          </a:p>
          <a:p>
            <a:pPr lvl="1" marL="685799" indent="-342899">
              <a:defRPr sz="2100"/>
            </a:pPr>
            <a:r>
              <a:t>Can we do something to predict when the community started to disintegrate?</a:t>
            </a:r>
          </a:p>
        </p:txBody>
      </p:sp>
      <p:sp>
        <p:nvSpPr>
          <p:cNvPr id="137" name="Shape 137"/>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40" name="Group 140"/>
          <p:cNvGrpSpPr/>
          <p:nvPr/>
        </p:nvGrpSpPr>
        <p:grpSpPr>
          <a:xfrm>
            <a:off x="7007215" y="2926691"/>
            <a:ext cx="5051344" cy="5326438"/>
            <a:chOff x="0" y="0"/>
            <a:chExt cx="5051343" cy="5326437"/>
          </a:xfrm>
        </p:grpSpPr>
        <p:pic>
          <p:nvPicPr>
            <p:cNvPr id="139" name="communication.jpg"/>
            <p:cNvPicPr>
              <a:picLocks noChangeAspect="1"/>
            </p:cNvPicPr>
            <p:nvPr/>
          </p:nvPicPr>
          <p:blipFill>
            <a:blip r:embed="rId3">
              <a:extLst/>
            </a:blip>
            <a:stretch>
              <a:fillRect/>
            </a:stretch>
          </p:blipFill>
          <p:spPr>
            <a:xfrm>
              <a:off x="127000" y="88900"/>
              <a:ext cx="4797344" cy="4996238"/>
            </a:xfrm>
            <a:prstGeom prst="rect">
              <a:avLst/>
            </a:prstGeom>
            <a:ln>
              <a:noFill/>
            </a:ln>
            <a:effectLst/>
          </p:spPr>
        </p:pic>
        <p:pic>
          <p:nvPicPr>
            <p:cNvPr id="138" name=""/>
            <p:cNvPicPr>
              <a:picLocks noChangeAspect="0"/>
            </p:cNvPicPr>
            <p:nvPr/>
          </p:nvPicPr>
          <p:blipFill>
            <a:blip r:embed="rId4">
              <a:extLst/>
            </a:blip>
            <a:stretch>
              <a:fillRect/>
            </a:stretch>
          </p:blipFill>
          <p:spPr>
            <a:xfrm>
              <a:off x="0" y="0"/>
              <a:ext cx="5051344" cy="5326438"/>
            </a:xfrm>
            <a:prstGeom prst="rect">
              <a:avLst/>
            </a:prstGeom>
            <a:effectLst/>
          </p:spPr>
        </p:pic>
      </p:grpSp>
    </p:spTree>
  </p:cSld>
  <p:clrMapOvr>
    <a:masterClrMapping/>
  </p:clrMapOvr>
  <p:transition xmlns:p14="http://schemas.microsoft.com/office/powerpoint/2010/main" spd="med" advClick="1" p14:dur="1000"/>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30" name="Shape 430"/>
          <p:cNvSpPr/>
          <p:nvPr>
            <p:ph type="body" idx="1"/>
          </p:nvPr>
        </p:nvSpPr>
        <p:spPr>
          <a:xfrm>
            <a:off x="965200" y="2387600"/>
            <a:ext cx="10094417" cy="6286500"/>
          </a:xfrm>
          <a:prstGeom prst="rect">
            <a:avLst/>
          </a:prstGeom>
        </p:spPr>
        <p:txBody>
          <a:bodyPr/>
          <a:lstStyle/>
          <a:p>
            <a:pPr lvl="1" marL="790222" indent="-345722">
              <a:defRPr sz="2700">
                <a:solidFill>
                  <a:schemeClr val="accent5">
                    <a:hueOff val="-176146"/>
                    <a:satOff val="3665"/>
                    <a:lumOff val="-13986"/>
                  </a:schemeClr>
                </a:solidFill>
              </a:defRPr>
            </a:pPr>
            <a:r>
              <a:t>Conflict-driven</a:t>
            </a:r>
          </a:p>
          <a:p>
            <a:pPr lvl="2" marL="1234722" indent="-345722">
              <a:defRPr sz="2700"/>
            </a:pPr>
            <a:r>
              <a:t>Negative dips anomalies pre-fork</a:t>
            </a:r>
          </a:p>
          <a:p>
            <a:pPr lvl="1" marL="790222" indent="-345722">
              <a:defRPr sz="2700">
                <a:solidFill>
                  <a:schemeClr val="accent6">
                    <a:lumOff val="-8741"/>
                  </a:schemeClr>
                </a:solidFill>
              </a:defRPr>
            </a:pPr>
            <a:r>
              <a:t>Non-conflict-driven</a:t>
            </a:r>
          </a:p>
          <a:p>
            <a:pPr lvl="2" marL="1234722" indent="-345722">
              <a:defRPr sz="2700"/>
            </a:pPr>
            <a:r>
              <a:t>Positive spikes anomalies pre-fork.</a:t>
            </a:r>
          </a:p>
        </p:txBody>
      </p:sp>
      <p:sp>
        <p:nvSpPr>
          <p:cNvPr id="431" name="Shape 431"/>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434" name="Group 434"/>
          <p:cNvGrpSpPr/>
          <p:nvPr/>
        </p:nvGrpSpPr>
        <p:grpSpPr>
          <a:xfrm>
            <a:off x="10873705" y="6067088"/>
            <a:ext cx="1690827" cy="2410369"/>
            <a:chOff x="0" y="0"/>
            <a:chExt cx="1690826" cy="2410368"/>
          </a:xfrm>
        </p:grpSpPr>
        <p:pic>
          <p:nvPicPr>
            <p:cNvPr id="433" name="Branching-and-forking.jpg"/>
            <p:cNvPicPr>
              <a:picLocks noChangeAspect="1"/>
            </p:cNvPicPr>
            <p:nvPr/>
          </p:nvPicPr>
          <p:blipFill>
            <a:blip r:embed="rId3">
              <a:extLst/>
            </a:blip>
            <a:srcRect l="18943" t="28096" r="58231" b="25640"/>
            <a:stretch>
              <a:fillRect/>
            </a:stretch>
          </p:blipFill>
          <p:spPr>
            <a:xfrm>
              <a:off x="127000" y="88900"/>
              <a:ext cx="1436826" cy="2080169"/>
            </a:xfrm>
            <a:prstGeom prst="rect">
              <a:avLst/>
            </a:prstGeom>
            <a:ln>
              <a:noFill/>
            </a:ln>
            <a:effectLst/>
          </p:spPr>
        </p:pic>
        <p:pic>
          <p:nvPicPr>
            <p:cNvPr id="432" name=""/>
            <p:cNvPicPr>
              <a:picLocks noChangeAspect="0"/>
            </p:cNvPicPr>
            <p:nvPr/>
          </p:nvPicPr>
          <p:blipFill>
            <a:blip r:embed="rId4">
              <a:extLst/>
            </a:blip>
            <a:stretch>
              <a:fillRect/>
            </a:stretch>
          </p:blipFill>
          <p:spPr>
            <a:xfrm>
              <a:off x="-1" y="0"/>
              <a:ext cx="1690828" cy="2410369"/>
            </a:xfrm>
            <a:prstGeom prst="rect">
              <a:avLst/>
            </a:prstGeom>
            <a:effectLst/>
          </p:spPr>
        </p:pic>
      </p:grpSp>
      <p:grpSp>
        <p:nvGrpSpPr>
          <p:cNvPr id="437" name="Group 437"/>
          <p:cNvGrpSpPr/>
          <p:nvPr/>
        </p:nvGrpSpPr>
        <p:grpSpPr>
          <a:xfrm>
            <a:off x="10822334" y="3031891"/>
            <a:ext cx="1793568" cy="2334604"/>
            <a:chOff x="0" y="0"/>
            <a:chExt cx="1793566" cy="2334602"/>
          </a:xfrm>
        </p:grpSpPr>
        <p:pic>
          <p:nvPicPr>
            <p:cNvPr id="436" name="Branching-and-forking.jpg"/>
            <p:cNvPicPr>
              <a:picLocks noChangeAspect="1"/>
            </p:cNvPicPr>
            <p:nvPr/>
          </p:nvPicPr>
          <p:blipFill>
            <a:blip r:embed="rId3">
              <a:extLst/>
            </a:blip>
            <a:srcRect l="61449" t="23778" r="9779" b="23778"/>
            <a:stretch>
              <a:fillRect/>
            </a:stretch>
          </p:blipFill>
          <p:spPr>
            <a:xfrm>
              <a:off x="127000" y="88900"/>
              <a:ext cx="1539567" cy="2004403"/>
            </a:xfrm>
            <a:prstGeom prst="rect">
              <a:avLst/>
            </a:prstGeom>
            <a:ln>
              <a:noFill/>
            </a:ln>
            <a:effectLst/>
          </p:spPr>
        </p:pic>
        <p:pic>
          <p:nvPicPr>
            <p:cNvPr id="435" name=""/>
            <p:cNvPicPr>
              <a:picLocks noChangeAspect="0"/>
            </p:cNvPicPr>
            <p:nvPr/>
          </p:nvPicPr>
          <p:blipFill>
            <a:blip r:embed="rId5">
              <a:extLst/>
            </a:blip>
            <a:stretch>
              <a:fillRect/>
            </a:stretch>
          </p:blipFill>
          <p:spPr>
            <a:xfrm>
              <a:off x="0" y="-1"/>
              <a:ext cx="1793567" cy="2334604"/>
            </a:xfrm>
            <a:prstGeom prst="rect">
              <a:avLst/>
            </a:prstGeom>
            <a:effectLst/>
          </p:spPr>
        </p:pic>
      </p:grpSp>
      <p:sp>
        <p:nvSpPr>
          <p:cNvPr id="438" name="Shape 438"/>
          <p:cNvSpPr/>
          <p:nvPr>
            <p:ph type="title"/>
          </p:nvPr>
        </p:nvSpPr>
        <p:spPr>
          <a:prstGeom prst="rect">
            <a:avLst/>
          </a:prstGeom>
        </p:spPr>
        <p:txBody>
          <a:bodyPr/>
          <a:lstStyle/>
          <a:p>
            <a:pPr defTabSz="426466">
              <a:defRPr sz="5840"/>
            </a:pPr>
            <a:r>
              <a:t>Results</a:t>
            </a:r>
          </a:p>
          <a:p>
            <a:pPr defTabSz="426466">
              <a:spcBef>
                <a:spcPts val="2300"/>
              </a:spcBef>
              <a:defRPr sz="2774"/>
            </a:pPr>
            <a:r>
              <a:t>Time series analysis of open source developers’ communication sentiments</a:t>
            </a:r>
          </a:p>
        </p:txBody>
      </p:sp>
    </p:spTree>
  </p:cSld>
  <p:clrMapOvr>
    <a:masterClrMapping/>
  </p:clrMapOvr>
  <p:transition xmlns:p14="http://schemas.microsoft.com/office/powerpoint/2010/main" spd="med" advClick="1" p14:dur="1000"/>
</p:sld>
</file>

<file path=ppt/slides/slide41.xml><?xml version="1.0" encoding="utf-8"?>
<p:sld xmlns:a="http://schemas.openxmlformats.org/drawingml/2006/main" xmlns:r="http://schemas.openxmlformats.org/officeDocument/2006/relationships" xmlns:p="http://schemas.openxmlformats.org/presentationml/2006/main" show="0"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40" name="Shape 440"/>
          <p:cNvSpPr/>
          <p:nvPr>
            <p:ph type="title"/>
          </p:nvPr>
        </p:nvSpPr>
        <p:spPr>
          <a:prstGeom prst="rect">
            <a:avLst/>
          </a:prstGeom>
        </p:spPr>
        <p:txBody>
          <a:bodyPr/>
          <a:lstStyle/>
          <a:p>
            <a:pPr defTabSz="426466">
              <a:defRPr sz="5840"/>
            </a:pPr>
            <a:r>
              <a:t>Results</a:t>
            </a:r>
          </a:p>
          <a:p>
            <a:pPr defTabSz="426466">
              <a:spcBef>
                <a:spcPts val="2300"/>
              </a:spcBef>
              <a:defRPr sz="2774"/>
            </a:pPr>
            <a:r>
              <a:t>Time series analysis of open source developers’ communication sentiments</a:t>
            </a:r>
          </a:p>
        </p:txBody>
      </p:sp>
      <p:sp>
        <p:nvSpPr>
          <p:cNvPr id="441" name="Shape 441"/>
          <p:cNvSpPr/>
          <p:nvPr>
            <p:ph type="body" idx="1"/>
          </p:nvPr>
        </p:nvSpPr>
        <p:spPr>
          <a:xfrm>
            <a:off x="965200" y="2387600"/>
            <a:ext cx="10094417" cy="6286500"/>
          </a:xfrm>
          <a:prstGeom prst="rect">
            <a:avLst/>
          </a:prstGeom>
        </p:spPr>
        <p:txBody>
          <a:bodyPr/>
          <a:lstStyle/>
          <a:p>
            <a:pPr marL="0" indent="0">
              <a:buSzTx/>
              <a:buNone/>
              <a:defRPr sz="2400"/>
            </a:pPr>
            <a:r>
              <a:t>Here’s what I found:</a:t>
            </a:r>
          </a:p>
          <a:p>
            <a:pPr marL="345722" indent="-345722">
              <a:defRPr sz="2400"/>
            </a:pPr>
            <a:r>
              <a:t>Conflict-driven forks exhibited anomalies; time series analysis of sentiments shows the anomalies occur before the fork event</a:t>
            </a:r>
          </a:p>
          <a:p>
            <a:pPr marL="345722" indent="-345722">
              <a:defRPr sz="2400"/>
            </a:pPr>
            <a:r>
              <a:t>Non-conflict-driven forks did not suffer from negative pre-fork anomalies</a:t>
            </a:r>
          </a:p>
          <a:p>
            <a:pPr marL="0" indent="0">
              <a:buSzTx/>
              <a:buNone/>
              <a:defRPr sz="2400"/>
            </a:pPr>
            <a:r>
              <a:t>Here’s the implications of what I found</a:t>
            </a:r>
          </a:p>
          <a:p>
            <a:pPr marL="228600" indent="-228600">
              <a:buSzPct val="100000"/>
              <a:defRPr sz="2400"/>
            </a:pPr>
            <a:r>
              <a:t>It’s not great, but a good way of caring about an open source project that you rely on.</a:t>
            </a:r>
          </a:p>
        </p:txBody>
      </p:sp>
      <p:sp>
        <p:nvSpPr>
          <p:cNvPr id="442" name="Shape 442"/>
          <p:cNvSpPr/>
          <p:nvPr>
            <p:ph type="sldNum" sz="quarter" idx="4294967295"/>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4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44" name="Shape 444"/>
          <p:cNvSpPr/>
          <p:nvPr/>
        </p:nvSpPr>
        <p:spPr>
          <a:xfrm>
            <a:off x="954831" y="3035299"/>
            <a:ext cx="10783641" cy="4724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58069" indent="-358069" algn="l" defTabSz="457200">
              <a:buSzPct val="75000"/>
              <a:buChar char="•"/>
              <a:defRPr sz="2300"/>
            </a:pPr>
            <a:r>
              <a:t>Dips don’t always mean a fork happen for sure, because people are not robots, people have social intelligence, they can self-correct.</a:t>
            </a:r>
          </a:p>
          <a:p>
            <a:pPr lvl="1" marL="802569" indent="-358069" algn="l" defTabSz="457200">
              <a:buSzPct val="75000"/>
              <a:buChar char="•"/>
              <a:defRPr sz="2300"/>
            </a:pPr>
            <a:r>
              <a:t>But, it shows that the community is going through a rough patch, and sometimes things may go completely out of control.</a:t>
            </a:r>
          </a:p>
          <a:p>
            <a:pPr lvl="1" marL="802569" indent="-358069" algn="l" defTabSz="457200">
              <a:buSzPct val="75000"/>
              <a:buChar char="•"/>
              <a:defRPr sz="2300"/>
            </a:pPr>
            <a:r>
              <a:t>When we detect that we’re heading towards a rough patch, an intervention, or a cooling-off period is probably a good idea. That’s how this could be used to inform decisions.</a:t>
            </a:r>
          </a:p>
          <a:p>
            <a:pPr marL="358069" indent="-358069" algn="l" defTabSz="457200">
              <a:buSzPct val="75000"/>
              <a:buChar char="•"/>
              <a:defRPr sz="2300"/>
            </a:pPr>
          </a:p>
          <a:p>
            <a:pPr marL="358069" indent="-358069" algn="l" defTabSz="457200">
              <a:buSzPct val="75000"/>
              <a:buChar char="•"/>
              <a:defRPr sz="2300"/>
            </a:pPr>
            <a:r>
              <a:t>Same about periodicity; is it a community that went through one rough patch in 15 years, or is it a community that seems to have drama pop up every other week? If it pops up every other week, then chances are sooner or later, the dishes are gonna fly, and someone is gonna pack up their suitcase and move out.</a:t>
            </a:r>
          </a:p>
        </p:txBody>
      </p:sp>
      <p:sp>
        <p:nvSpPr>
          <p:cNvPr id="445" name="Shape 445"/>
          <p:cNvSpPr/>
          <p:nvPr>
            <p:ph type="title"/>
          </p:nvPr>
        </p:nvSpPr>
        <p:spPr>
          <a:prstGeom prst="rect">
            <a:avLst/>
          </a:prstGeom>
        </p:spPr>
        <p:txBody>
          <a:bodyPr/>
          <a:lstStyle/>
          <a:p>
            <a:pPr defTabSz="426466">
              <a:defRPr sz="5840"/>
            </a:pPr>
            <a:r>
              <a:t>Discussion</a:t>
            </a:r>
          </a:p>
          <a:p>
            <a:pPr defTabSz="426466">
              <a:spcBef>
                <a:spcPts val="2300"/>
              </a:spcBef>
              <a:defRPr sz="2774"/>
            </a:pPr>
            <a:r>
              <a:t>Time series analysis of open source developers’ communication sentiments</a:t>
            </a:r>
          </a:p>
        </p:txBody>
      </p:sp>
    </p:spTree>
  </p:cSld>
  <p:clrMapOvr>
    <a:masterClrMapping/>
  </p:clrMapOvr>
  <p:transition xmlns:p14="http://schemas.microsoft.com/office/powerpoint/2010/main" spd="med" advClick="1" p14:dur="1000"/>
</p:sld>
</file>

<file path=ppt/slides/slide43.xml><?xml version="1.0" encoding="utf-8"?>
<p:sld xmlns:a="http://schemas.openxmlformats.org/drawingml/2006/main" xmlns:r="http://schemas.openxmlformats.org/officeDocument/2006/relationships" xmlns:p="http://schemas.openxmlformats.org/presentationml/2006/main" show="0"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47" name="Shape 447"/>
          <p:cNvSpPr/>
          <p:nvPr>
            <p:ph type="title"/>
          </p:nvPr>
        </p:nvSpPr>
        <p:spPr>
          <a:prstGeom prst="rect">
            <a:avLst/>
          </a:prstGeom>
        </p:spPr>
        <p:txBody>
          <a:bodyPr/>
          <a:lstStyle/>
          <a:p>
            <a:pPr defTabSz="490727">
              <a:defRPr sz="6719"/>
            </a:pPr>
            <a:r>
              <a:t>Data Collection</a:t>
            </a:r>
          </a:p>
          <a:p>
            <a:pPr defTabSz="490727">
              <a:defRPr sz="6719"/>
            </a:pPr>
            <a:r>
              <a:t>Categories</a:t>
            </a:r>
          </a:p>
        </p:txBody>
      </p:sp>
      <p:pic>
        <p:nvPicPr>
          <p:cNvPr id="448" name="Screen Shot 2016-02-09 at 1.01.59 PM.png"/>
          <p:cNvPicPr>
            <a:picLocks noChangeAspect="1"/>
          </p:cNvPicPr>
          <p:nvPr/>
        </p:nvPicPr>
        <p:blipFill>
          <a:blip r:embed="rId3">
            <a:extLst/>
          </a:blip>
          <a:stretch>
            <a:fillRect/>
          </a:stretch>
        </p:blipFill>
        <p:spPr>
          <a:xfrm>
            <a:off x="1735212" y="3607557"/>
            <a:ext cx="9534376" cy="2538486"/>
          </a:xfrm>
          <a:prstGeom prst="rect">
            <a:avLst/>
          </a:prstGeom>
          <a:ln w="12700">
            <a:miter lim="400000"/>
          </a:ln>
        </p:spPr>
      </p:pic>
      <p:sp>
        <p:nvSpPr>
          <p:cNvPr id="449" name="Shape 449"/>
          <p:cNvSpPr/>
          <p:nvPr>
            <p:ph type="sldNum" sz="quarter" idx="4294967295"/>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51" name="Shape 451"/>
          <p:cNvSpPr/>
          <p:nvPr>
            <p:ph type="title"/>
          </p:nvPr>
        </p:nvSpPr>
        <p:spPr>
          <a:prstGeom prst="rect">
            <a:avLst/>
          </a:prstGeom>
        </p:spPr>
        <p:txBody>
          <a:bodyPr/>
          <a:lstStyle/>
          <a:p>
            <a:pPr/>
            <a:r>
              <a:t>Summary</a:t>
            </a:r>
          </a:p>
        </p:txBody>
      </p:sp>
      <p:sp>
        <p:nvSpPr>
          <p:cNvPr id="452" name="Shape 452"/>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53" name="Shape 453"/>
          <p:cNvSpPr/>
          <p:nvPr>
            <p:ph type="body" sz="half" idx="1"/>
          </p:nvPr>
        </p:nvSpPr>
        <p:spPr>
          <a:xfrm>
            <a:off x="871544" y="2797731"/>
            <a:ext cx="7461502" cy="5910738"/>
          </a:xfrm>
          <a:prstGeom prst="rect">
            <a:avLst/>
          </a:prstGeom>
        </p:spPr>
        <p:txBody>
          <a:bodyPr/>
          <a:lstStyle>
            <a:lvl1pPr>
              <a:defRPr sz="3500"/>
            </a:lvl1pPr>
          </a:lstStyle>
          <a:p>
            <a:pPr/>
            <a:r>
              <a:t>Using the two techniques together, we believe, would be a good indicator of project health and project forking, however, this needs to be validated using a bigger dataset, when more data becomes attainable. </a:t>
            </a:r>
          </a:p>
        </p:txBody>
      </p:sp>
      <p:grpSp>
        <p:nvGrpSpPr>
          <p:cNvPr id="456" name="Group 456"/>
          <p:cNvGrpSpPr/>
          <p:nvPr/>
        </p:nvGrpSpPr>
        <p:grpSpPr>
          <a:xfrm>
            <a:off x="8660557" y="3366112"/>
            <a:ext cx="3172994" cy="2615431"/>
            <a:chOff x="0" y="0"/>
            <a:chExt cx="3172992" cy="2615429"/>
          </a:xfrm>
        </p:grpSpPr>
        <p:pic>
          <p:nvPicPr>
            <p:cNvPr id="455" name="01_time_series_noise_data.jpg"/>
            <p:cNvPicPr>
              <a:picLocks noChangeAspect="1"/>
            </p:cNvPicPr>
            <p:nvPr/>
          </p:nvPicPr>
          <p:blipFill>
            <a:blip r:embed="rId3">
              <a:extLst/>
            </a:blip>
            <a:srcRect l="2217" t="0" r="10361" b="0"/>
            <a:stretch>
              <a:fillRect/>
            </a:stretch>
          </p:blipFill>
          <p:spPr>
            <a:xfrm>
              <a:off x="127000" y="88900"/>
              <a:ext cx="2918993" cy="2285230"/>
            </a:xfrm>
            <a:prstGeom prst="rect">
              <a:avLst/>
            </a:prstGeom>
            <a:ln>
              <a:noFill/>
            </a:ln>
            <a:effectLst/>
          </p:spPr>
        </p:pic>
        <p:pic>
          <p:nvPicPr>
            <p:cNvPr id="454" name=""/>
            <p:cNvPicPr>
              <a:picLocks noChangeAspect="0"/>
            </p:cNvPicPr>
            <p:nvPr/>
          </p:nvPicPr>
          <p:blipFill>
            <a:blip r:embed="rId4">
              <a:extLst/>
            </a:blip>
            <a:stretch>
              <a:fillRect/>
            </a:stretch>
          </p:blipFill>
          <p:spPr>
            <a:xfrm>
              <a:off x="0" y="-1"/>
              <a:ext cx="3172993" cy="2615431"/>
            </a:xfrm>
            <a:prstGeom prst="rect">
              <a:avLst/>
            </a:prstGeom>
            <a:effectLst/>
          </p:spPr>
        </p:pic>
      </p:grpSp>
      <p:grpSp>
        <p:nvGrpSpPr>
          <p:cNvPr id="459" name="Group 459"/>
          <p:cNvGrpSpPr/>
          <p:nvPr/>
        </p:nvGrpSpPr>
        <p:grpSpPr>
          <a:xfrm>
            <a:off x="8660558" y="6227570"/>
            <a:ext cx="3172994" cy="2350144"/>
            <a:chOff x="0" y="0"/>
            <a:chExt cx="3172993" cy="2350143"/>
          </a:xfrm>
        </p:grpSpPr>
        <p:pic>
          <p:nvPicPr>
            <p:cNvPr id="458" name="3575872381_0da1eec53a.jpg"/>
            <p:cNvPicPr>
              <a:picLocks noChangeAspect="1"/>
            </p:cNvPicPr>
            <p:nvPr/>
          </p:nvPicPr>
          <p:blipFill>
            <a:blip r:embed="rId5">
              <a:extLst/>
            </a:blip>
            <a:srcRect l="0" t="0" r="0" b="0"/>
            <a:stretch>
              <a:fillRect/>
            </a:stretch>
          </p:blipFill>
          <p:spPr>
            <a:xfrm>
              <a:off x="127000" y="88900"/>
              <a:ext cx="2918994" cy="2019944"/>
            </a:xfrm>
            <a:prstGeom prst="rect">
              <a:avLst/>
            </a:prstGeom>
            <a:ln>
              <a:noFill/>
            </a:ln>
            <a:effectLst/>
          </p:spPr>
        </p:pic>
        <p:pic>
          <p:nvPicPr>
            <p:cNvPr id="457" name=""/>
            <p:cNvPicPr>
              <a:picLocks noChangeAspect="0"/>
            </p:cNvPicPr>
            <p:nvPr/>
          </p:nvPicPr>
          <p:blipFill>
            <a:blip r:embed="rId6">
              <a:extLst/>
            </a:blip>
            <a:stretch>
              <a:fillRect/>
            </a:stretch>
          </p:blipFill>
          <p:spPr>
            <a:xfrm>
              <a:off x="-1" y="-1"/>
              <a:ext cx="3172995" cy="2350145"/>
            </a:xfrm>
            <a:prstGeom prst="rect">
              <a:avLst/>
            </a:prstGeom>
            <a:effectLst/>
          </p:spPr>
        </p:pic>
      </p:grpSp>
    </p:spTree>
  </p:cSld>
  <p:clrMapOvr>
    <a:masterClrMapping/>
  </p:clrMapOvr>
  <p:transition xmlns:p14="http://schemas.microsoft.com/office/powerpoint/2010/main" spd="med" advClick="1" p14:dur="1000"/>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61" name="Shape 461"/>
          <p:cNvSpPr/>
          <p:nvPr>
            <p:ph type="title"/>
          </p:nvPr>
        </p:nvSpPr>
        <p:spPr>
          <a:prstGeom prst="rect">
            <a:avLst/>
          </a:prstGeom>
        </p:spPr>
        <p:txBody>
          <a:bodyPr/>
          <a:lstStyle/>
          <a:p>
            <a:pPr/>
            <a:r>
              <a:t>Summary</a:t>
            </a:r>
          </a:p>
        </p:txBody>
      </p:sp>
      <p:sp>
        <p:nvSpPr>
          <p:cNvPr id="462" name="Shape 462"/>
          <p:cNvSpPr/>
          <p:nvPr>
            <p:ph type="body" idx="1"/>
          </p:nvPr>
        </p:nvSpPr>
        <p:spPr>
          <a:prstGeom prst="rect">
            <a:avLst/>
          </a:prstGeom>
        </p:spPr>
        <p:txBody>
          <a:bodyPr/>
          <a:lstStyle/>
          <a:p>
            <a:pPr marL="351155" indent="-351155" defTabSz="461518">
              <a:spcBef>
                <a:spcPts val="3300"/>
              </a:spcBef>
              <a:defRPr sz="2765"/>
            </a:pPr>
            <a:r>
              <a:t>Represented longitudinal dynamics in conflict-driven vs. non-conflict-driven forks</a:t>
            </a:r>
          </a:p>
          <a:p>
            <a:pPr marL="351155" indent="-351155" defTabSz="461518">
              <a:spcBef>
                <a:spcPts val="3300"/>
              </a:spcBef>
              <a:defRPr sz="2765"/>
            </a:pPr>
            <a:r>
              <a:t>Suggested indicators of unhealthy dynamics to suggest intervention</a:t>
            </a:r>
          </a:p>
          <a:p>
            <a:pPr marL="351155" indent="-351155" defTabSz="461518">
              <a:spcBef>
                <a:spcPts val="3300"/>
              </a:spcBef>
              <a:defRPr sz="2765"/>
            </a:pPr>
            <a:r>
              <a:t>Detected pre-fork anomalies suggestive of negative communication sentiments</a:t>
            </a:r>
          </a:p>
          <a:p>
            <a:pPr marL="351155" indent="-351155" defTabSz="461518">
              <a:spcBef>
                <a:spcPts val="3300"/>
              </a:spcBef>
              <a:defRPr sz="2765"/>
            </a:pPr>
            <a:r>
              <a:t>Expressed underlying properties/values of community behavior as model effects and their significance</a:t>
            </a:r>
          </a:p>
          <a:p>
            <a:pPr marL="351155" indent="-351155" defTabSz="461518">
              <a:spcBef>
                <a:spcPts val="3300"/>
              </a:spcBef>
              <a:defRPr sz="2765"/>
            </a:pPr>
            <a:r>
              <a:t>Good starting point for gaining an understanding of longitudinal change of underlying properties of an open source project community. </a:t>
            </a:r>
            <a:r>
              <a:rPr>
                <a:solidFill>
                  <a:srgbClr val="A6AAA9"/>
                </a:solidFill>
              </a:rPr>
              <a:t>(e.g. Github add-on)</a:t>
            </a:r>
          </a:p>
        </p:txBody>
      </p:sp>
      <p:sp>
        <p:nvSpPr>
          <p:cNvPr id="463" name="Shape 463"/>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65" name="Shape 465"/>
          <p:cNvSpPr/>
          <p:nvPr>
            <p:ph type="title"/>
          </p:nvPr>
        </p:nvSpPr>
        <p:spPr>
          <a:prstGeom prst="rect">
            <a:avLst/>
          </a:prstGeom>
        </p:spPr>
        <p:txBody>
          <a:bodyPr/>
          <a:lstStyle/>
          <a:p>
            <a:pPr/>
            <a:r>
              <a:t>Future Work</a:t>
            </a:r>
          </a:p>
        </p:txBody>
      </p:sp>
      <p:sp>
        <p:nvSpPr>
          <p:cNvPr id="466" name="Shape 466"/>
          <p:cNvSpPr/>
          <p:nvPr>
            <p:ph type="body" sz="half" idx="1"/>
          </p:nvPr>
        </p:nvSpPr>
        <p:spPr>
          <a:xfrm>
            <a:off x="965200" y="3137876"/>
            <a:ext cx="5885342" cy="5910738"/>
          </a:xfrm>
          <a:prstGeom prst="rect">
            <a:avLst/>
          </a:prstGeom>
        </p:spPr>
        <p:txBody>
          <a:bodyPr/>
          <a:lstStyle/>
          <a:p>
            <a:pPr marL="345722" indent="-345722"/>
            <a:r>
              <a:t>More projects needed</a:t>
            </a:r>
          </a:p>
          <a:p>
            <a:pPr marL="345722" indent="-345722"/>
            <a:r>
              <a:t>Apply into project management systems, e.g. Github integrate, to see if reflection changes community dynamics, or help make smarter decisions</a:t>
            </a:r>
          </a:p>
          <a:p>
            <a:pPr marL="345722" indent="-345722"/>
            <a:r>
              <a:t>Does more transparency result in project self-regulation?</a:t>
            </a:r>
          </a:p>
        </p:txBody>
      </p:sp>
      <p:sp>
        <p:nvSpPr>
          <p:cNvPr id="467" name="Shape 467"/>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470" name="Group 470"/>
          <p:cNvGrpSpPr/>
          <p:nvPr/>
        </p:nvGrpSpPr>
        <p:grpSpPr>
          <a:xfrm>
            <a:off x="8660557" y="3366112"/>
            <a:ext cx="3172994" cy="2615431"/>
            <a:chOff x="0" y="0"/>
            <a:chExt cx="3172992" cy="2615429"/>
          </a:xfrm>
        </p:grpSpPr>
        <p:pic>
          <p:nvPicPr>
            <p:cNvPr id="469" name="01_time_series_noise_data.jpg"/>
            <p:cNvPicPr>
              <a:picLocks noChangeAspect="1"/>
            </p:cNvPicPr>
            <p:nvPr/>
          </p:nvPicPr>
          <p:blipFill>
            <a:blip r:embed="rId3">
              <a:extLst/>
            </a:blip>
            <a:srcRect l="2217" t="0" r="10361" b="0"/>
            <a:stretch>
              <a:fillRect/>
            </a:stretch>
          </p:blipFill>
          <p:spPr>
            <a:xfrm>
              <a:off x="127000" y="88900"/>
              <a:ext cx="2918993" cy="2285230"/>
            </a:xfrm>
            <a:prstGeom prst="rect">
              <a:avLst/>
            </a:prstGeom>
            <a:ln>
              <a:noFill/>
            </a:ln>
            <a:effectLst/>
          </p:spPr>
        </p:pic>
        <p:pic>
          <p:nvPicPr>
            <p:cNvPr id="468" name=""/>
            <p:cNvPicPr>
              <a:picLocks noChangeAspect="0"/>
            </p:cNvPicPr>
            <p:nvPr/>
          </p:nvPicPr>
          <p:blipFill>
            <a:blip r:embed="rId4">
              <a:extLst/>
            </a:blip>
            <a:stretch>
              <a:fillRect/>
            </a:stretch>
          </p:blipFill>
          <p:spPr>
            <a:xfrm>
              <a:off x="0" y="-1"/>
              <a:ext cx="3172993" cy="2615431"/>
            </a:xfrm>
            <a:prstGeom prst="rect">
              <a:avLst/>
            </a:prstGeom>
            <a:effectLst/>
          </p:spPr>
        </p:pic>
      </p:grpSp>
      <p:grpSp>
        <p:nvGrpSpPr>
          <p:cNvPr id="473" name="Group 473"/>
          <p:cNvGrpSpPr/>
          <p:nvPr/>
        </p:nvGrpSpPr>
        <p:grpSpPr>
          <a:xfrm>
            <a:off x="8660558" y="6227570"/>
            <a:ext cx="3172994" cy="2350144"/>
            <a:chOff x="0" y="0"/>
            <a:chExt cx="3172993" cy="2350143"/>
          </a:xfrm>
        </p:grpSpPr>
        <p:pic>
          <p:nvPicPr>
            <p:cNvPr id="472" name="3575872381_0da1eec53a.jpg"/>
            <p:cNvPicPr>
              <a:picLocks noChangeAspect="1"/>
            </p:cNvPicPr>
            <p:nvPr/>
          </p:nvPicPr>
          <p:blipFill>
            <a:blip r:embed="rId5">
              <a:extLst/>
            </a:blip>
            <a:srcRect l="0" t="0" r="0" b="0"/>
            <a:stretch>
              <a:fillRect/>
            </a:stretch>
          </p:blipFill>
          <p:spPr>
            <a:xfrm>
              <a:off x="127000" y="88900"/>
              <a:ext cx="2918994" cy="2019944"/>
            </a:xfrm>
            <a:prstGeom prst="rect">
              <a:avLst/>
            </a:prstGeom>
            <a:ln>
              <a:noFill/>
            </a:ln>
            <a:effectLst/>
          </p:spPr>
        </p:pic>
        <p:pic>
          <p:nvPicPr>
            <p:cNvPr id="471" name=""/>
            <p:cNvPicPr>
              <a:picLocks noChangeAspect="0"/>
            </p:cNvPicPr>
            <p:nvPr/>
          </p:nvPicPr>
          <p:blipFill>
            <a:blip r:embed="rId6">
              <a:extLst/>
            </a:blip>
            <a:stretch>
              <a:fillRect/>
            </a:stretch>
          </p:blipFill>
          <p:spPr>
            <a:xfrm>
              <a:off x="-1" y="-1"/>
              <a:ext cx="3172995" cy="2350145"/>
            </a:xfrm>
            <a:prstGeom prst="rect">
              <a:avLst/>
            </a:prstGeom>
            <a:effectLst/>
          </p:spPr>
        </p:pic>
      </p:grpSp>
    </p:spTree>
  </p:cSld>
  <p:clrMapOvr>
    <a:masterClrMapping/>
  </p:clrMapOvr>
  <p:transition xmlns:p14="http://schemas.microsoft.com/office/powerpoint/2010/main" spd="med" advClick="1" p14:dur="1000"/>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5" name="Shape 475"/>
          <p:cNvSpPr/>
          <p:nvPr>
            <p:ph type="title"/>
          </p:nvPr>
        </p:nvSpPr>
        <p:spPr>
          <a:prstGeom prst="rect">
            <a:avLst/>
          </a:prstGeom>
        </p:spPr>
        <p:txBody>
          <a:bodyPr/>
          <a:lstStyle/>
          <a:p>
            <a:pPr/>
            <a:r>
              <a:t>Acknowledgements</a:t>
            </a:r>
          </a:p>
        </p:txBody>
      </p:sp>
      <p:pic>
        <p:nvPicPr>
          <p:cNvPr id="476" name="jensen.png"/>
          <p:cNvPicPr>
            <a:picLocks noChangeAspect="1"/>
          </p:cNvPicPr>
          <p:nvPr/>
        </p:nvPicPr>
        <p:blipFill>
          <a:blip r:embed="rId2">
            <a:extLst/>
          </a:blip>
          <a:srcRect l="12568" t="762" r="12568" b="46401"/>
          <a:stretch>
            <a:fillRect/>
          </a:stretch>
        </p:blipFill>
        <p:spPr>
          <a:xfrm>
            <a:off x="1115909" y="2759539"/>
            <a:ext cx="2566213" cy="2571830"/>
          </a:xfrm>
          <a:prstGeom prst="rect">
            <a:avLst/>
          </a:prstGeom>
          <a:ln w="12700">
            <a:miter lim="400000"/>
          </a:ln>
        </p:spPr>
      </p:pic>
      <p:pic>
        <p:nvPicPr>
          <p:cNvPr id="477" name="drew_gerkey.jpg"/>
          <p:cNvPicPr>
            <a:picLocks noChangeAspect="1"/>
          </p:cNvPicPr>
          <p:nvPr/>
        </p:nvPicPr>
        <p:blipFill>
          <a:blip r:embed="rId3">
            <a:extLst/>
          </a:blip>
          <a:srcRect l="4832" t="9740" r="4832" b="0"/>
          <a:stretch>
            <a:fillRect/>
          </a:stretch>
        </p:blipFill>
        <p:spPr>
          <a:xfrm>
            <a:off x="4023608" y="2839786"/>
            <a:ext cx="2566154" cy="2564027"/>
          </a:xfrm>
          <a:prstGeom prst="rect">
            <a:avLst/>
          </a:prstGeom>
          <a:ln w="12700">
            <a:miter lim="400000"/>
          </a:ln>
        </p:spPr>
      </p:pic>
      <p:pic>
        <p:nvPicPr>
          <p:cNvPr id="478" name="scaffidi.jpg"/>
          <p:cNvPicPr>
            <a:picLocks noChangeAspect="1"/>
          </p:cNvPicPr>
          <p:nvPr/>
        </p:nvPicPr>
        <p:blipFill>
          <a:blip r:embed="rId4">
            <a:extLst/>
          </a:blip>
          <a:srcRect l="0" t="0" r="0" b="14326"/>
          <a:stretch>
            <a:fillRect/>
          </a:stretch>
        </p:blipFill>
        <p:spPr>
          <a:xfrm>
            <a:off x="9622593" y="2848712"/>
            <a:ext cx="2331474" cy="2546746"/>
          </a:xfrm>
          <a:prstGeom prst="rect">
            <a:avLst/>
          </a:prstGeom>
          <a:ln w="12700">
            <a:miter lim="400000"/>
          </a:ln>
        </p:spPr>
      </p:pic>
      <p:pic>
        <p:nvPicPr>
          <p:cNvPr id="479" name="grimm-mime.jpg"/>
          <p:cNvPicPr>
            <a:picLocks noChangeAspect="1"/>
          </p:cNvPicPr>
          <p:nvPr/>
        </p:nvPicPr>
        <p:blipFill>
          <a:blip r:embed="rId5">
            <a:extLst/>
          </a:blip>
          <a:stretch>
            <a:fillRect/>
          </a:stretch>
        </p:blipFill>
        <p:spPr>
          <a:xfrm>
            <a:off x="5739879" y="6144762"/>
            <a:ext cx="1849212" cy="2571751"/>
          </a:xfrm>
          <a:prstGeom prst="rect">
            <a:avLst/>
          </a:prstGeom>
          <a:ln w="12700">
            <a:miter lim="400000"/>
          </a:ln>
        </p:spPr>
      </p:pic>
      <p:pic>
        <p:nvPicPr>
          <p:cNvPr id="480" name="Ron_metoyer.jpg"/>
          <p:cNvPicPr>
            <a:picLocks noChangeAspect="1"/>
          </p:cNvPicPr>
          <p:nvPr/>
        </p:nvPicPr>
        <p:blipFill>
          <a:blip r:embed="rId6">
            <a:extLst/>
          </a:blip>
          <a:srcRect l="11356" t="3095" r="1704" b="9965"/>
          <a:stretch>
            <a:fillRect/>
          </a:stretch>
        </p:blipFill>
        <p:spPr>
          <a:xfrm>
            <a:off x="7076756" y="2836015"/>
            <a:ext cx="2059100" cy="2571588"/>
          </a:xfrm>
          <a:prstGeom prst="rect">
            <a:avLst/>
          </a:prstGeom>
          <a:ln w="12700">
            <a:miter lim="400000"/>
          </a:ln>
        </p:spPr>
      </p:pic>
      <p:pic>
        <p:nvPicPr>
          <p:cNvPr id="481" name="derric_Jacobs.jpg"/>
          <p:cNvPicPr>
            <a:picLocks noChangeAspect="1"/>
          </p:cNvPicPr>
          <p:nvPr/>
        </p:nvPicPr>
        <p:blipFill>
          <a:blip r:embed="rId7">
            <a:extLst/>
          </a:blip>
          <a:srcRect l="16716" t="562" r="16716" b="7061"/>
          <a:stretch>
            <a:fillRect/>
          </a:stretch>
        </p:blipFill>
        <p:spPr>
          <a:xfrm>
            <a:off x="3145706" y="6147540"/>
            <a:ext cx="1849066" cy="2566025"/>
          </a:xfrm>
          <a:prstGeom prst="rect">
            <a:avLst/>
          </a:prstGeom>
          <a:ln w="12700">
            <a:miter lim="400000"/>
          </a:ln>
        </p:spPr>
      </p:pic>
      <p:pic>
        <p:nvPicPr>
          <p:cNvPr id="482" name="Yelda_Turkan.jpg"/>
          <p:cNvPicPr>
            <a:picLocks noChangeAspect="1"/>
          </p:cNvPicPr>
          <p:nvPr/>
        </p:nvPicPr>
        <p:blipFill>
          <a:blip r:embed="rId8">
            <a:extLst/>
          </a:blip>
          <a:srcRect l="8635" t="0" r="0" b="0"/>
          <a:stretch>
            <a:fillRect/>
          </a:stretch>
        </p:blipFill>
        <p:spPr>
          <a:xfrm>
            <a:off x="8334222" y="6157264"/>
            <a:ext cx="1902772" cy="2546808"/>
          </a:xfrm>
          <a:prstGeom prst="rect">
            <a:avLst/>
          </a:prstGeom>
          <a:ln w="12700">
            <a:miter lim="400000"/>
          </a:ln>
        </p:spPr>
      </p:pic>
      <p:sp>
        <p:nvSpPr>
          <p:cNvPr id="483" name="Shape 483"/>
          <p:cNvSpPr/>
          <p:nvPr/>
        </p:nvSpPr>
        <p:spPr>
          <a:xfrm>
            <a:off x="1346645" y="5487327"/>
            <a:ext cx="210472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Prof. Carlos Jensen</a:t>
            </a:r>
          </a:p>
        </p:txBody>
      </p:sp>
      <p:sp>
        <p:nvSpPr>
          <p:cNvPr id="484" name="Shape 484"/>
          <p:cNvSpPr/>
          <p:nvPr/>
        </p:nvSpPr>
        <p:spPr>
          <a:xfrm>
            <a:off x="9788994" y="5562599"/>
            <a:ext cx="1998651"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Prof. Chris Scaffidi</a:t>
            </a:r>
          </a:p>
        </p:txBody>
      </p:sp>
      <p:sp>
        <p:nvSpPr>
          <p:cNvPr id="485" name="Shape 485"/>
          <p:cNvSpPr/>
          <p:nvPr/>
        </p:nvSpPr>
        <p:spPr>
          <a:xfrm>
            <a:off x="7136413" y="5544223"/>
            <a:ext cx="193967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Prof. Ron Metoyer</a:t>
            </a:r>
          </a:p>
        </p:txBody>
      </p:sp>
      <p:sp>
        <p:nvSpPr>
          <p:cNvPr id="486" name="Shape 486"/>
          <p:cNvSpPr/>
          <p:nvPr/>
        </p:nvSpPr>
        <p:spPr>
          <a:xfrm>
            <a:off x="4320067" y="5487327"/>
            <a:ext cx="1973276"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Prof. Drew Gerkey</a:t>
            </a:r>
          </a:p>
        </p:txBody>
      </p:sp>
      <p:sp>
        <p:nvSpPr>
          <p:cNvPr id="487" name="Shape 487"/>
          <p:cNvSpPr/>
          <p:nvPr/>
        </p:nvSpPr>
        <p:spPr>
          <a:xfrm>
            <a:off x="8311353" y="8865947"/>
            <a:ext cx="1948359"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Prof. Yelda Turkan</a:t>
            </a:r>
          </a:p>
        </p:txBody>
      </p:sp>
      <p:sp>
        <p:nvSpPr>
          <p:cNvPr id="488" name="Shape 488"/>
          <p:cNvSpPr/>
          <p:nvPr/>
        </p:nvSpPr>
        <p:spPr>
          <a:xfrm>
            <a:off x="5669617" y="8865947"/>
            <a:ext cx="1989735"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Prof. Cindy Grimm</a:t>
            </a:r>
          </a:p>
        </p:txBody>
      </p:sp>
      <p:sp>
        <p:nvSpPr>
          <p:cNvPr id="489" name="Shape 489"/>
          <p:cNvSpPr/>
          <p:nvPr/>
        </p:nvSpPr>
        <p:spPr>
          <a:xfrm>
            <a:off x="3295387" y="8865947"/>
            <a:ext cx="1549680"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Derric Jacobs</a:t>
            </a:r>
          </a:p>
        </p:txBody>
      </p:sp>
    </p:spTree>
  </p:cSld>
  <p:clrMapOvr>
    <a:masterClrMapping/>
  </p:clrMapOvr>
  <p:transition xmlns:p14="http://schemas.microsoft.com/office/powerpoint/2010/main" spd="med" advClick="1" p14:dur="1000"/>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pic>
        <p:nvPicPr>
          <p:cNvPr id="491" name="thesisorigin.gif"/>
          <p:cNvPicPr>
            <a:picLocks noChangeAspect="1"/>
          </p:cNvPicPr>
          <p:nvPr/>
        </p:nvPicPr>
        <p:blipFill>
          <a:blip r:embed="rId2">
            <a:extLst/>
          </a:blip>
          <a:stretch>
            <a:fillRect/>
          </a:stretch>
        </p:blipFill>
        <p:spPr>
          <a:xfrm>
            <a:off x="3149953" y="5488204"/>
            <a:ext cx="6704894" cy="2905455"/>
          </a:xfrm>
          <a:prstGeom prst="rect">
            <a:avLst/>
          </a:prstGeom>
          <a:ln w="12700">
            <a:miter lim="400000"/>
          </a:ln>
        </p:spPr>
      </p:pic>
    </p:spTree>
  </p:cSld>
  <p:clrMapOvr>
    <a:masterClrMapping/>
  </p:clrMapOvr>
  <p:transition xmlns:p14="http://schemas.microsoft.com/office/powerpoint/2010/main" spd="med" advClick="1" p14:dur="1000"/>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3" name="Shape 493"/>
          <p:cNvSpPr/>
          <p:nvPr>
            <p:ph type="title"/>
          </p:nvPr>
        </p:nvSpPr>
        <p:spPr>
          <a:xfrm>
            <a:off x="952500" y="3543300"/>
            <a:ext cx="11099800" cy="2159000"/>
          </a:xfrm>
          <a:prstGeom prst="rect">
            <a:avLst/>
          </a:prstGeom>
        </p:spPr>
        <p:txBody>
          <a:bodyPr/>
          <a:lstStyle/>
          <a:p>
            <a:pPr/>
            <a:r>
              <a:t>Back up slides follow</a:t>
            </a:r>
          </a:p>
        </p:txBody>
      </p:sp>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42" name="Shape 142"/>
          <p:cNvSpPr/>
          <p:nvPr>
            <p:ph type="title"/>
          </p:nvPr>
        </p:nvSpPr>
        <p:spPr>
          <a:prstGeom prst="rect">
            <a:avLst/>
          </a:prstGeom>
        </p:spPr>
        <p:txBody>
          <a:bodyPr/>
          <a:lstStyle/>
          <a:p>
            <a:pPr/>
            <a:r>
              <a:t>Big Picture</a:t>
            </a:r>
          </a:p>
        </p:txBody>
      </p:sp>
      <p:sp>
        <p:nvSpPr>
          <p:cNvPr id="143" name="Shape 143"/>
          <p:cNvSpPr/>
          <p:nvPr>
            <p:ph type="body" idx="1"/>
          </p:nvPr>
        </p:nvSpPr>
        <p:spPr>
          <a:xfrm>
            <a:off x="965200" y="2387600"/>
            <a:ext cx="10094417" cy="6286500"/>
          </a:xfrm>
          <a:prstGeom prst="rect">
            <a:avLst/>
          </a:prstGeom>
        </p:spPr>
        <p:txBody>
          <a:bodyPr/>
          <a:lstStyle/>
          <a:p>
            <a:pPr/>
            <a:r>
              <a:t>Developing complex software systems is complex</a:t>
            </a:r>
          </a:p>
          <a:p>
            <a:pPr/>
            <a:r>
              <a:t>Software developers interact</a:t>
            </a:r>
          </a:p>
          <a:p>
            <a:pPr lvl="1">
              <a:defRPr sz="2200"/>
            </a:pPr>
            <a:r>
              <a:t>May have same/different goals, communication styles, values</a:t>
            </a:r>
          </a:p>
          <a:p>
            <a:pPr/>
            <a:r>
              <a:t>Interactions can be healthy or troubled</a:t>
            </a:r>
          </a:p>
          <a:p>
            <a:pPr/>
            <a:r>
              <a:t>Troubled interactions cause troubled communities -&gt; failure</a:t>
            </a:r>
          </a:p>
          <a:p>
            <a:pPr lvl="1">
              <a:defRPr sz="2200"/>
            </a:pPr>
            <a:r>
              <a:t>Some of these failures manifest as forks</a:t>
            </a:r>
          </a:p>
          <a:p>
            <a:pPr lvl="1">
              <a:defRPr sz="2200"/>
            </a:pPr>
            <a:r>
              <a:t>Failure affects many people; developers and users</a:t>
            </a:r>
          </a:p>
        </p:txBody>
      </p:sp>
      <p:sp>
        <p:nvSpPr>
          <p:cNvPr id="144" name="Shape 144"/>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5" name="Shape 145"/>
          <p:cNvSpPr/>
          <p:nvPr/>
        </p:nvSpPr>
        <p:spPr>
          <a:xfrm>
            <a:off x="2837532" y="8375650"/>
            <a:ext cx="699953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solidFill>
                  <a:schemeClr val="accent2"/>
                </a:solidFill>
                <a:latin typeface="Helvetica"/>
                <a:ea typeface="Helvetica"/>
                <a:cs typeface="Helvetica"/>
                <a:sym typeface="Helvetica"/>
              </a:defRPr>
            </a:pPr>
            <a:r>
              <a:rPr>
                <a:solidFill>
                  <a:srgbClr val="000000"/>
                </a:solidFill>
              </a:rPr>
              <a:t>Can we </a:t>
            </a:r>
            <a:r>
              <a:t>save </a:t>
            </a:r>
            <a:r>
              <a:rPr>
                <a:solidFill>
                  <a:schemeClr val="accent4">
                    <a:satOff val="1488"/>
                    <a:lumOff val="-7242"/>
                  </a:schemeClr>
                </a:solidFill>
              </a:rPr>
              <a:t>troubled projects</a:t>
            </a:r>
            <a:r>
              <a:rPr>
                <a:solidFill>
                  <a:srgbClr val="000000"/>
                </a:solidFill>
              </a:rPr>
              <a:t>?</a:t>
            </a:r>
          </a:p>
        </p:txBody>
      </p:sp>
    </p:spTree>
  </p:cSld>
  <p:clrMapOvr>
    <a:masterClrMapping/>
  </p:clrMapOvr>
  <p:transition xmlns:p14="http://schemas.microsoft.com/office/powerpoint/2010/main" spd="med" advClick="1" p14:dur="1000"/>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95" name="Shape 495"/>
          <p:cNvSpPr/>
          <p:nvPr>
            <p:ph type="title"/>
          </p:nvPr>
        </p:nvSpPr>
        <p:spPr>
          <a:xfrm>
            <a:off x="1270000" y="292100"/>
            <a:ext cx="10464800" cy="1422400"/>
          </a:xfrm>
          <a:prstGeom prst="rect">
            <a:avLst/>
          </a:prstGeom>
        </p:spPr>
        <p:txBody>
          <a:bodyPr/>
          <a:lstStyle/>
          <a:p>
            <a:pPr/>
            <a:r>
              <a:t>Developer Interactions</a:t>
            </a:r>
          </a:p>
        </p:txBody>
      </p:sp>
      <p:sp>
        <p:nvSpPr>
          <p:cNvPr id="496" name="Shape 496"/>
          <p:cNvSpPr/>
          <p:nvPr>
            <p:ph type="sldNum" sz="quarter" idx="4294967295"/>
          </p:nvPr>
        </p:nvSpPr>
        <p:spPr>
          <a:xfrm>
            <a:off x="6311798" y="9245600"/>
            <a:ext cx="368504"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97" name="Shape 497"/>
          <p:cNvSpPr/>
          <p:nvPr/>
        </p:nvSpPr>
        <p:spPr>
          <a:xfrm>
            <a:off x="964341" y="2920999"/>
            <a:ext cx="11076118" cy="4724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200"/>
            </a:pPr>
            <a:r>
              <a:t>	Occurs through mailing lists, IRC lines, comments, bug tracking system: This is where people talk, this is where communities form. Some of these are more important than others, for our analysis. </a:t>
            </a:r>
          </a:p>
          <a:p>
            <a:pPr algn="l">
              <a:defRPr sz="2200"/>
            </a:pPr>
          </a:p>
          <a:p>
            <a:pPr lvl="1" marL="716138" indent="-271638" algn="l">
              <a:buSzPct val="75000"/>
              <a:buChar char="•"/>
              <a:defRPr sz="2200"/>
            </a:pPr>
            <a:r>
              <a:t>We primarily focus on mailing lists; Mailing List is the official record; this is where the important stuff gets discussed. This is the biggest public forum. You could have minor blow-ups in other parts, and that’s okay, if it’s important, it will migrate to the mailing list. Will be captured in the mailing list. </a:t>
            </a:r>
          </a:p>
          <a:p>
            <a:pPr lvl="1" marL="716138" indent="-271638" algn="l">
              <a:buSzPct val="75000"/>
              <a:buChar char="•"/>
              <a:defRPr sz="2200"/>
            </a:pPr>
          </a:p>
          <a:p>
            <a:pPr lvl="1" marL="716138" indent="-271638" algn="l">
              <a:buSzPct val="75000"/>
              <a:buChar char="•"/>
              <a:defRPr sz="2200"/>
            </a:pPr>
            <a:r>
              <a:t>IRC: Not everyone participates, there’s no record, it’s ephemeral</a:t>
            </a:r>
          </a:p>
          <a:p>
            <a:pPr lvl="1" marL="716138" indent="-271638" algn="l">
              <a:buSzPct val="75000"/>
              <a:buChar char="•"/>
              <a:defRPr sz="2200"/>
            </a:pPr>
            <a:r>
              <a:t>Git logs: not everyone reads them, they are typically focused on what the code is at that point</a:t>
            </a:r>
          </a:p>
          <a:p>
            <a:pPr lvl="1" marL="716138" indent="-271638" algn="l">
              <a:buSzPct val="75000"/>
              <a:buChar char="•"/>
              <a:defRPr sz="2200"/>
            </a:pPr>
            <a:r>
              <a:t>Bug tracking system: not everyone reads them, they are typically focused on what the code is at that point</a:t>
            </a:r>
          </a:p>
        </p:txBody>
      </p:sp>
    </p:spTree>
  </p:cSld>
  <p:clrMapOvr>
    <a:masterClrMapping/>
  </p:clrMapOvr>
  <p:transition xmlns:p14="http://schemas.microsoft.com/office/powerpoint/2010/main" spd="med" advClick="1" p14:dur="1000"/>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9" name="Shape 499"/>
          <p:cNvSpPr/>
          <p:nvPr>
            <p:ph type="title"/>
          </p:nvPr>
        </p:nvSpPr>
        <p:spPr>
          <a:prstGeom prst="rect">
            <a:avLst/>
          </a:prstGeom>
        </p:spPr>
        <p:txBody>
          <a:bodyPr/>
          <a:lstStyle/>
          <a:p>
            <a:pPr defTabSz="490727">
              <a:defRPr sz="6719"/>
            </a:pPr>
            <a:r>
              <a:t>Economics that Drive </a:t>
            </a:r>
          </a:p>
          <a:p>
            <a:pPr defTabSz="490727">
              <a:defRPr sz="6719"/>
            </a:pPr>
            <a:r>
              <a:t>Open Source</a:t>
            </a:r>
          </a:p>
        </p:txBody>
      </p:sp>
      <p:sp>
        <p:nvSpPr>
          <p:cNvPr id="500" name="Shape 500"/>
          <p:cNvSpPr/>
          <p:nvPr>
            <p:ph type="body" idx="1"/>
          </p:nvPr>
        </p:nvSpPr>
        <p:spPr>
          <a:xfrm>
            <a:off x="952500" y="2603500"/>
            <a:ext cx="11395472" cy="6286500"/>
          </a:xfrm>
          <a:prstGeom prst="rect">
            <a:avLst/>
          </a:prstGeom>
        </p:spPr>
        <p:txBody>
          <a:bodyPr/>
          <a:lstStyle/>
          <a:p>
            <a:pPr marL="599722" indent="-345722" defTabSz="457200">
              <a:spcBef>
                <a:spcPts val="0"/>
              </a:spcBef>
              <a:defRPr>
                <a:solidFill>
                  <a:schemeClr val="accent1">
                    <a:hueOff val="273562"/>
                    <a:satOff val="2937"/>
                    <a:lumOff val="-22233"/>
                  </a:schemeClr>
                </a:solidFill>
              </a:defRPr>
            </a:pPr>
            <a:r>
              <a:t>A company often needs a particular piece of software to be maintained and developed, and yet does not need a monopoly on that software.</a:t>
            </a:r>
          </a:p>
          <a:p>
            <a:pPr lvl="2" marL="1488722" indent="-345722" defTabSz="457200">
              <a:spcBef>
                <a:spcPts val="0"/>
              </a:spcBef>
              <a:defRPr sz="1900">
                <a:solidFill>
                  <a:schemeClr val="accent1">
                    <a:hueOff val="273562"/>
                    <a:satOff val="2937"/>
                    <a:lumOff val="-22233"/>
                  </a:schemeClr>
                </a:solidFill>
              </a:defRPr>
            </a:pPr>
            <a:r>
              <a:t>Example: everyone needs a web server software, but no one needs to own. Why not share the burden of maintenance?</a:t>
            </a:r>
          </a:p>
          <a:p>
            <a:pPr marL="701040" indent="-447040" defTabSz="457200">
              <a:spcBef>
                <a:spcPts val="0"/>
              </a:spcBef>
              <a:buSzTx/>
              <a:buNone/>
              <a:defRPr>
                <a:solidFill>
                  <a:schemeClr val="accent1">
                    <a:hueOff val="273562"/>
                    <a:satOff val="2937"/>
                    <a:lumOff val="-22233"/>
                  </a:schemeClr>
                </a:solidFill>
              </a:defRPr>
            </a:pPr>
          </a:p>
        </p:txBody>
      </p:sp>
      <p:sp>
        <p:nvSpPr>
          <p:cNvPr id="501" name="Shape 501"/>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3" name="Shape 503"/>
          <p:cNvSpPr/>
          <p:nvPr>
            <p:ph type="title"/>
          </p:nvPr>
        </p:nvSpPr>
        <p:spPr>
          <a:prstGeom prst="rect">
            <a:avLst/>
          </a:prstGeom>
        </p:spPr>
        <p:txBody>
          <a:bodyPr/>
          <a:lstStyle/>
          <a:p>
            <a:pPr/>
            <a:r>
              <a:t>Business Models</a:t>
            </a:r>
          </a:p>
        </p:txBody>
      </p:sp>
      <p:sp>
        <p:nvSpPr>
          <p:cNvPr id="504" name="Shape 504"/>
          <p:cNvSpPr/>
          <p:nvPr>
            <p:ph type="body" sz="half" idx="1"/>
          </p:nvPr>
        </p:nvSpPr>
        <p:spPr>
          <a:xfrm>
            <a:off x="804663" y="2871812"/>
            <a:ext cx="11395473" cy="4009976"/>
          </a:xfrm>
          <a:prstGeom prst="rect">
            <a:avLst/>
          </a:prstGeom>
        </p:spPr>
        <p:txBody>
          <a:bodyPr numCol="2" spcCol="569773"/>
          <a:lstStyle/>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Support-ware</a:t>
            </a:r>
          </a:p>
          <a:p>
            <a:pPr marL="554919" indent="-135819"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Software is free, support is not</a:t>
            </a:r>
          </a:p>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Product-ware</a:t>
            </a:r>
          </a:p>
          <a:p>
            <a:pPr marL="567266" indent="-148166"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Software is free, the device it runs on is not</a:t>
            </a:r>
          </a:p>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Cloud-ware</a:t>
            </a:r>
          </a:p>
          <a:p>
            <a:pPr marL="567266" indent="-148166"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Software is free, but only runs on cloud. Pay us for use/resources</a:t>
            </a:r>
          </a:p>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Project-ware</a:t>
            </a:r>
          </a:p>
          <a:p>
            <a:pPr marL="567266" indent="-148166"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Base software is free, pay us to customize it</a:t>
            </a:r>
          </a:p>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Hybrid-ware</a:t>
            </a:r>
          </a:p>
          <a:p>
            <a:pPr marL="567266" indent="-148166"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Proprietary add-ons or premium features </a:t>
            </a:r>
          </a:p>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Dual License</a:t>
            </a:r>
          </a:p>
          <a:p>
            <a:pPr marL="567266" indent="-148166"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Commercial us vs. non-profit &amp; education uses</a:t>
            </a:r>
          </a:p>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Consortium-ware</a:t>
            </a:r>
          </a:p>
          <a:p>
            <a:pPr marL="567266" indent="-148166"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Everyone commits resources for common good. Services (per use)</a:t>
            </a:r>
          </a:p>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Ad-Ware</a:t>
            </a:r>
          </a:p>
          <a:p>
            <a:pPr marL="567266" indent="-148166"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All hail Google the great and powerful</a:t>
            </a:r>
          </a:p>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Donation-ware</a:t>
            </a:r>
          </a:p>
          <a:p>
            <a:pPr marL="567266" indent="-148166"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Click to contribute</a:t>
            </a:r>
          </a:p>
        </p:txBody>
      </p:sp>
      <p:sp>
        <p:nvSpPr>
          <p:cNvPr id="505" name="Shape 505"/>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7" name="Shape 507"/>
          <p:cNvSpPr/>
          <p:nvPr>
            <p:ph type="title"/>
          </p:nvPr>
        </p:nvSpPr>
        <p:spPr>
          <a:prstGeom prst="rect">
            <a:avLst/>
          </a:prstGeom>
        </p:spPr>
        <p:txBody>
          <a:bodyPr/>
          <a:lstStyle>
            <a:lvl1pPr marL="701040" indent="-447040" algn="l" defTabSz="457200">
              <a:defRPr>
                <a:solidFill>
                  <a:schemeClr val="accent1">
                    <a:hueOff val="273562"/>
                    <a:satOff val="2937"/>
                    <a:lumOff val="-22233"/>
                  </a:schemeClr>
                </a:solidFill>
              </a:defRPr>
            </a:lvl1pPr>
          </a:lstStyle>
          <a:p>
            <a:pPr/>
            <a:r>
              <a:t>Governance Structures</a:t>
            </a:r>
          </a:p>
        </p:txBody>
      </p:sp>
      <p:sp>
        <p:nvSpPr>
          <p:cNvPr id="508" name="Shape 508"/>
          <p:cNvSpPr/>
          <p:nvPr>
            <p:ph type="body" idx="1"/>
          </p:nvPr>
        </p:nvSpPr>
        <p:spPr>
          <a:xfrm>
            <a:off x="901700" y="2597150"/>
            <a:ext cx="11395472" cy="6286500"/>
          </a:xfrm>
          <a:prstGeom prst="rect">
            <a:avLst/>
          </a:prstGeom>
        </p:spPr>
        <p:txBody>
          <a:bodyPr/>
          <a:lstStyle/>
          <a:p>
            <a:pPr marL="599722" indent="-345722" defTabSz="457200">
              <a:spcBef>
                <a:spcPts val="0"/>
              </a:spcBef>
              <a:defRPr sz="4000"/>
            </a:pPr>
            <a:r>
              <a:t>Benevolent Dictators</a:t>
            </a:r>
          </a:p>
          <a:p>
            <a:pPr marL="843844" indent="-246944" defTabSz="457200">
              <a:spcBef>
                <a:spcPts val="0"/>
              </a:spcBef>
              <a:defRPr sz="1400"/>
            </a:pPr>
            <a:r>
              <a:rPr sz="2000"/>
              <a:t>Final decision-making authority rests with one person, who, by virtue of personality and experience, is expected to use it wisely.</a:t>
            </a:r>
            <a:r>
              <a:rPr sz="1800"/>
              <a:t> </a:t>
            </a:r>
            <a:r>
              <a:rPr sz="1600"/>
              <a:t>Reluctance to make decisions by fiat is a trait shared by almost all successful benevolent dictators; and one of the reasons they manage to keep the role.</a:t>
            </a:r>
            <a:endParaRPr sz="1600"/>
          </a:p>
          <a:p>
            <a:pPr marL="769761" indent="-172861" defTabSz="457200">
              <a:spcBef>
                <a:spcPts val="0"/>
              </a:spcBef>
              <a:defRPr sz="1400"/>
            </a:pPr>
            <a:endParaRPr sz="1600"/>
          </a:p>
          <a:p>
            <a:pPr marL="599722" indent="-345722" defTabSz="457200">
              <a:spcBef>
                <a:spcPts val="0"/>
              </a:spcBef>
              <a:defRPr sz="4000"/>
            </a:pPr>
            <a:r>
              <a:t>Consensus-based Democracy</a:t>
            </a:r>
          </a:p>
          <a:p>
            <a:pPr marL="819150" indent="-222250" defTabSz="457200">
              <a:spcBef>
                <a:spcPts val="0"/>
              </a:spcBef>
              <a:defRPr sz="2000"/>
            </a:pPr>
            <a:r>
              <a:t>As projects get older, they move away from benevolent dictatorship, toward group-based governance. </a:t>
            </a:r>
          </a:p>
          <a:p>
            <a:pPr marL="843844" indent="-246944" defTabSz="457200">
              <a:spcBef>
                <a:spcPts val="0"/>
              </a:spcBef>
              <a:defRPr sz="1400"/>
            </a:pPr>
            <a:r>
              <a:rPr sz="2000"/>
              <a:t>Consensus simply means an agreement that everyone is willing to live with. </a:t>
            </a:r>
            <a:r>
              <a:rPr sz="1600"/>
              <a:t>A group has reached consensus on a given question when someone proposes that consensus has been reached and no one contradicts the assertion.</a:t>
            </a:r>
          </a:p>
        </p:txBody>
      </p:sp>
      <p:sp>
        <p:nvSpPr>
          <p:cNvPr id="509" name="Shape 509"/>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1" name="Shape 511"/>
          <p:cNvSpPr/>
          <p:nvPr>
            <p:ph type="title"/>
          </p:nvPr>
        </p:nvSpPr>
        <p:spPr>
          <a:prstGeom prst="rect">
            <a:avLst/>
          </a:prstGeom>
        </p:spPr>
        <p:txBody>
          <a:bodyPr/>
          <a:lstStyle/>
          <a:p>
            <a:pPr defTabSz="490727">
              <a:defRPr sz="6719"/>
            </a:pPr>
            <a:r>
              <a:t>Why</a:t>
            </a:r>
            <a:r>
              <a:rPr sz="1512"/>
              <a:t>[some] </a:t>
            </a:r>
            <a:r>
              <a:t>Corporations Support </a:t>
            </a:r>
            <a:br/>
            <a:r>
              <a:t>Open Source?</a:t>
            </a:r>
          </a:p>
        </p:txBody>
      </p:sp>
      <p:sp>
        <p:nvSpPr>
          <p:cNvPr id="512" name="Shape 512"/>
          <p:cNvSpPr/>
          <p:nvPr>
            <p:ph type="body" idx="1"/>
          </p:nvPr>
        </p:nvSpPr>
        <p:spPr>
          <a:xfrm>
            <a:off x="804663" y="2630512"/>
            <a:ext cx="11395473" cy="6666310"/>
          </a:xfrm>
          <a:prstGeom prst="rect">
            <a:avLst/>
          </a:prstGeom>
        </p:spPr>
        <p:txBody>
          <a:bodyPr numCol="2" spcCol="569773"/>
          <a:lstStyle/>
          <a:p>
            <a:pPr marL="513291" indent="-259291" defTabSz="457200">
              <a:spcBef>
                <a:spcPts val="0"/>
              </a:spcBef>
              <a:defRPr sz="2600">
                <a:solidFill>
                  <a:schemeClr val="accent1">
                    <a:hueOff val="273562"/>
                    <a:satOff val="2937"/>
                    <a:lumOff val="-22233"/>
                  </a:schemeClr>
                </a:solidFill>
                <a:latin typeface="Cantarell Regular"/>
                <a:ea typeface="Cantarell Regular"/>
                <a:cs typeface="Cantarell Regular"/>
                <a:sym typeface="Cantarell Regular"/>
              </a:defRPr>
            </a:pPr>
            <a:r>
              <a:t>Sharing the burden</a:t>
            </a:r>
          </a:p>
          <a:p>
            <a:pPr marL="513291" indent="-259291" defTabSz="457200">
              <a:spcBef>
                <a:spcPts val="0"/>
              </a:spcBef>
              <a:defRPr sz="2600">
                <a:solidFill>
                  <a:schemeClr val="accent1">
                    <a:hueOff val="273562"/>
                    <a:satOff val="2937"/>
                    <a:lumOff val="-22233"/>
                  </a:schemeClr>
                </a:solidFill>
                <a:latin typeface="Cantarell Regular"/>
                <a:ea typeface="Cantarell Regular"/>
                <a:cs typeface="Cantarell Regular"/>
                <a:sym typeface="Cantarell Regular"/>
              </a:defRPr>
            </a:pPr>
            <a:r>
              <a:t>Ensuring maintenance of infrastructure</a:t>
            </a:r>
          </a:p>
          <a:p>
            <a:pPr marL="856191" indent="-259291" defTabSz="457200">
              <a:spcBef>
                <a:spcPts val="0"/>
              </a:spcBef>
              <a:defRPr sz="1600">
                <a:solidFill>
                  <a:schemeClr val="accent1">
                    <a:hueOff val="273562"/>
                    <a:satOff val="2937"/>
                    <a:lumOff val="-22233"/>
                  </a:schemeClr>
                </a:solidFill>
                <a:latin typeface="Cantarell Regular"/>
                <a:ea typeface="Cantarell Regular"/>
                <a:cs typeface="Cantarell Regular"/>
                <a:sym typeface="Cantarell Regular"/>
              </a:defRPr>
            </a:pPr>
            <a:r>
              <a:t>when a company sells services which depend on FOSS</a:t>
            </a:r>
          </a:p>
          <a:p>
            <a:pPr marL="513291" indent="-259291" defTabSz="457200">
              <a:spcBef>
                <a:spcPts val="0"/>
              </a:spcBef>
              <a:defRPr sz="2600">
                <a:solidFill>
                  <a:schemeClr val="accent1">
                    <a:hueOff val="273562"/>
                    <a:satOff val="2937"/>
                    <a:lumOff val="-22233"/>
                  </a:schemeClr>
                </a:solidFill>
                <a:latin typeface="Cantarell Regular"/>
                <a:ea typeface="Cantarell Regular"/>
                <a:cs typeface="Cantarell Regular"/>
                <a:sym typeface="Cantarell Regular"/>
              </a:defRPr>
            </a:pPr>
            <a:r>
              <a:t>Establishing a standard </a:t>
            </a:r>
          </a:p>
          <a:p>
            <a:pPr marL="856191" indent="-259291" defTabSz="457200">
              <a:spcBef>
                <a:spcPts val="0"/>
              </a:spcBef>
              <a:defRPr sz="1600">
                <a:solidFill>
                  <a:schemeClr val="accent1">
                    <a:hueOff val="273562"/>
                    <a:satOff val="2937"/>
                    <a:lumOff val="-22233"/>
                  </a:schemeClr>
                </a:solidFill>
                <a:latin typeface="Cantarell Regular"/>
                <a:ea typeface="Cantarell Regular"/>
                <a:cs typeface="Cantarell Regular"/>
                <a:sym typeface="Cantarell Regular"/>
              </a:defRPr>
            </a:pPr>
            <a:r>
              <a:t>releasing an open source implementation of that standard</a:t>
            </a:r>
          </a:p>
          <a:p>
            <a:pPr marL="513291" indent="-259291" defTabSz="457200">
              <a:spcBef>
                <a:spcPts val="0"/>
              </a:spcBef>
              <a:defRPr sz="2600">
                <a:solidFill>
                  <a:schemeClr val="accent1">
                    <a:hueOff val="273562"/>
                    <a:satOff val="2937"/>
                    <a:lumOff val="-22233"/>
                  </a:schemeClr>
                </a:solidFill>
                <a:latin typeface="Cantarell Regular"/>
                <a:ea typeface="Cantarell Regular"/>
                <a:cs typeface="Cantarell Regular"/>
                <a:sym typeface="Cantarell Regular"/>
              </a:defRPr>
            </a:pPr>
            <a:r>
              <a:t>Creating an ecosystem</a:t>
            </a:r>
          </a:p>
          <a:p>
            <a:pPr marL="856191" indent="-259291" defTabSz="457200">
              <a:spcBef>
                <a:spcPts val="0"/>
              </a:spcBef>
              <a:defRPr sz="1600">
                <a:solidFill>
                  <a:schemeClr val="accent1">
                    <a:hueOff val="273562"/>
                    <a:satOff val="2937"/>
                    <a:lumOff val="-22233"/>
                  </a:schemeClr>
                </a:solidFill>
                <a:latin typeface="Cantarell Regular"/>
                <a:ea typeface="Cantarell Regular"/>
                <a:cs typeface="Cantarell Regular"/>
                <a:sym typeface="Cantarell Regular"/>
              </a:defRPr>
            </a:pPr>
            <a:r>
              <a:t>in which they are more likely to flourish</a:t>
            </a:r>
          </a:p>
          <a:p>
            <a:pPr marL="513291" indent="-259291" defTabSz="457200">
              <a:spcBef>
                <a:spcPts val="0"/>
              </a:spcBef>
              <a:defRPr sz="2600">
                <a:solidFill>
                  <a:schemeClr val="accent1">
                    <a:hueOff val="273562"/>
                    <a:satOff val="2937"/>
                    <a:lumOff val="-22233"/>
                  </a:schemeClr>
                </a:solidFill>
                <a:latin typeface="Cantarell Regular"/>
                <a:ea typeface="Cantarell Regular"/>
                <a:cs typeface="Cantarell Regular"/>
                <a:sym typeface="Cantarell Regular"/>
              </a:defRPr>
            </a:pPr>
            <a:r>
              <a:t>Supporting hardware sales </a:t>
            </a:r>
          </a:p>
          <a:p>
            <a:pPr marL="856191" indent="-259291" defTabSz="457200">
              <a:spcBef>
                <a:spcPts val="0"/>
              </a:spcBef>
              <a:defRPr sz="1600">
                <a:solidFill>
                  <a:schemeClr val="accent1">
                    <a:hueOff val="273562"/>
                    <a:satOff val="2937"/>
                    <a:lumOff val="-22233"/>
                  </a:schemeClr>
                </a:solidFill>
                <a:latin typeface="Cantarell Regular"/>
                <a:ea typeface="Cantarell Regular"/>
                <a:cs typeface="Cantarell Regular"/>
                <a:sym typeface="Cantarell Regular"/>
              </a:defRPr>
            </a:pPr>
            <a:r>
              <a:t>having high-quality free software to run on hardware is important to customers</a:t>
            </a:r>
          </a:p>
          <a:p>
            <a:pPr marL="513291" indent="-259291" defTabSz="457200">
              <a:spcBef>
                <a:spcPts val="0"/>
              </a:spcBef>
              <a:defRPr sz="2600">
                <a:solidFill>
                  <a:schemeClr val="accent1">
                    <a:hueOff val="273562"/>
                    <a:satOff val="2937"/>
                    <a:lumOff val="-22233"/>
                  </a:schemeClr>
                </a:solidFill>
                <a:latin typeface="Cantarell Regular"/>
                <a:ea typeface="Cantarell Regular"/>
                <a:cs typeface="Cantarell Regular"/>
                <a:sym typeface="Cantarell Regular"/>
              </a:defRPr>
            </a:pPr>
            <a:r>
              <a:t>Undermining a competitor </a:t>
            </a:r>
          </a:p>
          <a:p>
            <a:pPr marL="856191" indent="-259291" defTabSz="457200">
              <a:spcBef>
                <a:spcPts val="0"/>
              </a:spcBef>
              <a:defRPr sz="1600">
                <a:solidFill>
                  <a:schemeClr val="accent1">
                    <a:hueOff val="273562"/>
                    <a:satOff val="2937"/>
                    <a:lumOff val="-22233"/>
                  </a:schemeClr>
                </a:solidFill>
                <a:latin typeface="Cantarell Regular"/>
                <a:ea typeface="Cantarell Regular"/>
                <a:cs typeface="Cantarell Regular"/>
                <a:sym typeface="Cantarell Regular"/>
              </a:defRPr>
            </a:pPr>
            <a:r>
              <a:t>Eating away at a competitor's market share</a:t>
            </a:r>
          </a:p>
          <a:p>
            <a:pPr marL="513291" indent="-259291" defTabSz="457200">
              <a:spcBef>
                <a:spcPts val="0"/>
              </a:spcBef>
              <a:defRPr sz="2600">
                <a:solidFill>
                  <a:schemeClr val="accent1">
                    <a:hueOff val="273562"/>
                    <a:satOff val="2937"/>
                    <a:lumOff val="-22233"/>
                  </a:schemeClr>
                </a:solidFill>
                <a:latin typeface="Cantarell Regular"/>
                <a:ea typeface="Cantarell Regular"/>
                <a:cs typeface="Cantarell Regular"/>
                <a:sym typeface="Cantarell Regular"/>
              </a:defRPr>
            </a:pPr>
            <a:r>
              <a:t>Marketing</a:t>
            </a:r>
          </a:p>
          <a:p>
            <a:pPr marL="513291" indent="-259291" defTabSz="457200">
              <a:spcBef>
                <a:spcPts val="0"/>
              </a:spcBef>
              <a:defRPr sz="2600">
                <a:solidFill>
                  <a:schemeClr val="accent1">
                    <a:hueOff val="273562"/>
                    <a:satOff val="2937"/>
                    <a:lumOff val="-22233"/>
                  </a:schemeClr>
                </a:solidFill>
                <a:latin typeface="Cantarell Regular"/>
                <a:ea typeface="Cantarell Regular"/>
                <a:cs typeface="Cantarell Regular"/>
                <a:sym typeface="Cantarell Regular"/>
              </a:defRPr>
            </a:pPr>
            <a:r>
              <a:t>Proprietary relicensing</a:t>
            </a:r>
          </a:p>
        </p:txBody>
      </p:sp>
      <p:sp>
        <p:nvSpPr>
          <p:cNvPr id="513" name="Shape 513"/>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5" name="Shape 515"/>
          <p:cNvSpPr/>
          <p:nvPr/>
        </p:nvSpPr>
        <p:spPr>
          <a:xfrm>
            <a:off x="7493000" y="2832100"/>
            <a:ext cx="5229523" cy="5210324"/>
          </a:xfrm>
          <a:prstGeom prst="ellipse">
            <a:avLst/>
          </a:prstGeom>
          <a:ln w="50800">
            <a:solidFill>
              <a:srgbClr val="000000"/>
            </a:solidFill>
            <a:miter lim="400000"/>
          </a:ln>
        </p:spPr>
        <p:txBody>
          <a:bodyPr lIns="50800" tIns="50800" rIns="50800" bIns="50800" anchor="ctr"/>
          <a:lstStyle/>
          <a:p>
            <a:pPr>
              <a:defRPr sz="2400"/>
            </a:pPr>
          </a:p>
        </p:txBody>
      </p:sp>
      <p:sp>
        <p:nvSpPr>
          <p:cNvPr id="516" name="Shape 516"/>
          <p:cNvSpPr/>
          <p:nvPr>
            <p:ph type="title"/>
          </p:nvPr>
        </p:nvSpPr>
        <p:spPr>
          <a:prstGeom prst="rect">
            <a:avLst/>
          </a:prstGeom>
        </p:spPr>
        <p:txBody>
          <a:bodyPr/>
          <a:lstStyle/>
          <a:p>
            <a:pPr/>
            <a:r>
              <a:t>Undesirable forks = ?</a:t>
            </a:r>
          </a:p>
        </p:txBody>
      </p:sp>
      <p:sp>
        <p:nvSpPr>
          <p:cNvPr id="517" name="Shape 517"/>
          <p:cNvSpPr/>
          <p:nvPr>
            <p:ph type="body" sz="half" idx="1"/>
          </p:nvPr>
        </p:nvSpPr>
        <p:spPr>
          <a:xfrm>
            <a:off x="952500" y="2603500"/>
            <a:ext cx="6336705" cy="5261124"/>
          </a:xfrm>
          <a:prstGeom prst="rect">
            <a:avLst/>
          </a:prstGeom>
        </p:spPr>
        <p:txBody>
          <a:bodyPr/>
          <a:lstStyle/>
          <a:p>
            <a:pPr>
              <a:defRPr b="1">
                <a:latin typeface="Helvetica"/>
                <a:ea typeface="Helvetica"/>
                <a:cs typeface="Helvetica"/>
                <a:sym typeface="Helvetica"/>
              </a:defRPr>
            </a:pPr>
            <a:r>
              <a:t>Undesirable forks: </a:t>
            </a:r>
            <a:r>
              <a:rPr b="0" sz="2600">
                <a:latin typeface="+mn-lt"/>
                <a:ea typeface="+mn-ea"/>
                <a:cs typeface="+mn-cs"/>
                <a:sym typeface="Helvetica Light"/>
              </a:rPr>
              <a:t>Perceived as bad forks, that affects the developer community and users negatively, and would’ve been avoided if possible.</a:t>
            </a:r>
            <a:endParaRPr b="0">
              <a:latin typeface="+mn-lt"/>
              <a:ea typeface="+mn-ea"/>
              <a:cs typeface="+mn-cs"/>
              <a:sym typeface="Helvetica Light"/>
            </a:endParaRPr>
          </a:p>
          <a:p>
            <a:pPr/>
            <a:r>
              <a:rPr b="1">
                <a:latin typeface="Helvetica"/>
                <a:ea typeface="Helvetica"/>
                <a:cs typeface="Helvetica"/>
                <a:sym typeface="Helvetica"/>
              </a:rPr>
              <a:t>Socially-related forks</a:t>
            </a:r>
            <a:r>
              <a:t>: </a:t>
            </a:r>
            <a:r>
              <a:rPr sz="2600"/>
              <a:t>Could have left traces in the developers’ interactions data.</a:t>
            </a:r>
          </a:p>
        </p:txBody>
      </p:sp>
      <p:sp>
        <p:nvSpPr>
          <p:cNvPr id="518" name="Shape 518"/>
          <p:cNvSpPr/>
          <p:nvPr/>
        </p:nvSpPr>
        <p:spPr>
          <a:xfrm>
            <a:off x="8352060" y="4005882"/>
            <a:ext cx="3511402" cy="3481736"/>
          </a:xfrm>
          <a:prstGeom prst="ellipse">
            <a:avLst/>
          </a:prstGeom>
          <a:ln w="38100">
            <a:solidFill>
              <a:srgbClr val="53585F"/>
            </a:solidFill>
            <a:miter lim="400000"/>
          </a:ln>
        </p:spPr>
        <p:txBody>
          <a:bodyPr lIns="50800" tIns="50800" rIns="50800" bIns="50800" anchor="ctr"/>
          <a:lstStyle/>
          <a:p>
            <a:pPr>
              <a:defRPr sz="2400"/>
            </a:pPr>
          </a:p>
        </p:txBody>
      </p:sp>
      <p:sp>
        <p:nvSpPr>
          <p:cNvPr id="519" name="Shape 519"/>
          <p:cNvSpPr/>
          <p:nvPr/>
        </p:nvSpPr>
        <p:spPr>
          <a:xfrm>
            <a:off x="9067378" y="5178821"/>
            <a:ext cx="2080767" cy="1978126"/>
          </a:xfrm>
          <a:prstGeom prst="ellipse">
            <a:avLst/>
          </a:prstGeom>
          <a:gradFill>
            <a:gsLst>
              <a:gs pos="0">
                <a:srgbClr val="FBFBFB"/>
              </a:gs>
              <a:gs pos="100000">
                <a:srgbClr val="BEBEBE"/>
              </a:gs>
            </a:gsLst>
            <a:lin ang="5400000"/>
          </a:gradFill>
          <a:ln w="12700">
            <a:solidFill>
              <a:srgbClr val="000000"/>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pPr>
          </a:p>
        </p:txBody>
      </p:sp>
      <p:sp>
        <p:nvSpPr>
          <p:cNvPr id="520" name="Shape 520"/>
          <p:cNvSpPr/>
          <p:nvPr/>
        </p:nvSpPr>
        <p:spPr>
          <a:xfrm>
            <a:off x="9324520" y="5354711"/>
            <a:ext cx="1566483"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solidFill>
                  <a:srgbClr val="53585F"/>
                </a:solidFill>
              </a:defRPr>
            </a:lvl1pPr>
          </a:lstStyle>
          <a:p>
            <a:pPr/>
            <a:r>
              <a:t>Undesirable</a:t>
            </a:r>
          </a:p>
        </p:txBody>
      </p:sp>
      <p:sp>
        <p:nvSpPr>
          <p:cNvPr id="521" name="Shape 521"/>
          <p:cNvSpPr/>
          <p:nvPr/>
        </p:nvSpPr>
        <p:spPr>
          <a:xfrm>
            <a:off x="9090592" y="4217230"/>
            <a:ext cx="2034338" cy="431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solidFill>
                  <a:srgbClr val="53585F"/>
                </a:solidFill>
              </a:defRPr>
            </a:lvl1pPr>
          </a:lstStyle>
          <a:p>
            <a:pPr/>
            <a:r>
              <a:t>Socially-related</a:t>
            </a:r>
          </a:p>
        </p:txBody>
      </p:sp>
      <p:sp>
        <p:nvSpPr>
          <p:cNvPr id="522" name="Shape 522"/>
          <p:cNvSpPr/>
          <p:nvPr/>
        </p:nvSpPr>
        <p:spPr>
          <a:xfrm>
            <a:off x="9528730" y="2813049"/>
            <a:ext cx="1158063" cy="546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solidFill>
                  <a:srgbClr val="53585F"/>
                </a:solidFill>
              </a:defRPr>
            </a:lvl1pPr>
          </a:lstStyle>
          <a:p>
            <a:pPr/>
            <a:r>
              <a:t>forked</a:t>
            </a:r>
          </a:p>
        </p:txBody>
      </p:sp>
    </p:spTree>
  </p:cSld>
  <p:clrMapOvr>
    <a:masterClrMapping/>
  </p:clrMapOvr>
  <p:transition xmlns:p14="http://schemas.microsoft.com/office/powerpoint/2010/main" spd="med" advClick="1" p14:dur="1000"/>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tile tx="0" ty="0" sx="100000" sy="100000" flip="none" algn="tl"/>
        </a:blipFill>
      </p:bgPr>
    </p:bg>
    <p:spTree>
      <p:nvGrpSpPr>
        <p:cNvPr id="1" name=""/>
        <p:cNvGrpSpPr/>
        <p:nvPr/>
      </p:nvGrpSpPr>
      <p:grpSpPr>
        <a:xfrm>
          <a:off x="0" y="0"/>
          <a:ext cx="0" cy="0"/>
          <a:chOff x="0" y="0"/>
          <a:chExt cx="0" cy="0"/>
        </a:xfrm>
      </p:grpSpPr>
      <p:sp>
        <p:nvSpPr>
          <p:cNvPr id="524" name="Shape 524"/>
          <p:cNvSpPr/>
          <p:nvPr>
            <p:ph type="title"/>
          </p:nvPr>
        </p:nvSpPr>
        <p:spPr>
          <a:prstGeom prst="rect">
            <a:avLst/>
          </a:prstGeom>
        </p:spPr>
        <p:txBody>
          <a:bodyPr/>
          <a:lstStyle/>
          <a:p>
            <a:pPr/>
            <a:r>
              <a:t>Why Projects Fork?</a:t>
            </a:r>
          </a:p>
        </p:txBody>
      </p:sp>
      <p:pic>
        <p:nvPicPr>
          <p:cNvPr id="525" name="Screen Shot 2016-02-05 at 12.36.58 PM.png"/>
          <p:cNvPicPr>
            <a:picLocks noChangeAspect="1"/>
          </p:cNvPicPr>
          <p:nvPr/>
        </p:nvPicPr>
        <p:blipFill>
          <a:blip r:embed="rId3">
            <a:extLst/>
          </a:blip>
          <a:stretch>
            <a:fillRect/>
          </a:stretch>
        </p:blipFill>
        <p:spPr>
          <a:xfrm>
            <a:off x="2732119" y="3384351"/>
            <a:ext cx="8831892" cy="3289513"/>
          </a:xfrm>
          <a:prstGeom prst="rect">
            <a:avLst/>
          </a:prstGeom>
          <a:ln w="12700">
            <a:miter lim="400000"/>
          </a:ln>
        </p:spPr>
      </p:pic>
      <p:sp>
        <p:nvSpPr>
          <p:cNvPr id="526" name="Shape 526"/>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27" name="Shape 527"/>
          <p:cNvSpPr/>
          <p:nvPr/>
        </p:nvSpPr>
        <p:spPr>
          <a:xfrm>
            <a:off x="1675178" y="3689349"/>
            <a:ext cx="634700" cy="1536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9400"/>
            </a:lvl1pPr>
          </a:lstStyle>
          <a:p>
            <a:pPr/>
            <a:r>
              <a:t>{</a:t>
            </a:r>
          </a:p>
        </p:txBody>
      </p:sp>
      <p:sp>
        <p:nvSpPr>
          <p:cNvPr id="528" name="Shape 528"/>
          <p:cNvSpPr/>
          <p:nvPr/>
        </p:nvSpPr>
        <p:spPr>
          <a:xfrm>
            <a:off x="78943" y="4349749"/>
            <a:ext cx="1772514" cy="393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900"/>
            </a:lvl1pPr>
          </a:lstStyle>
          <a:p>
            <a:pPr/>
            <a:r>
              <a:t>Socially-related</a:t>
            </a:r>
          </a:p>
        </p:txBody>
      </p:sp>
      <p:sp>
        <p:nvSpPr>
          <p:cNvPr id="529" name="Shape 529"/>
          <p:cNvSpPr/>
          <p:nvPr/>
        </p:nvSpPr>
        <p:spPr>
          <a:xfrm>
            <a:off x="2273698" y="4089400"/>
            <a:ext cx="395797" cy="304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300"/>
            </a:lvl1pPr>
          </a:lstStyle>
          <a:p>
            <a:pPr/>
            <a:r>
              <a:t>H.F.</a:t>
            </a:r>
          </a:p>
        </p:txBody>
      </p:sp>
      <p:sp>
        <p:nvSpPr>
          <p:cNvPr id="530" name="Shape 530"/>
          <p:cNvSpPr/>
          <p:nvPr/>
        </p:nvSpPr>
        <p:spPr>
          <a:xfrm>
            <a:off x="2272301" y="4584700"/>
            <a:ext cx="395796" cy="304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300"/>
            </a:lvl1pPr>
          </a:lstStyle>
          <a:p>
            <a:pPr/>
            <a:r>
              <a:t>U.F.</a:t>
            </a:r>
          </a:p>
        </p:txBody>
      </p:sp>
      <p:sp>
        <p:nvSpPr>
          <p:cNvPr id="531" name="Shape 531"/>
          <p:cNvSpPr/>
          <p:nvPr/>
        </p:nvSpPr>
        <p:spPr>
          <a:xfrm>
            <a:off x="2538778" y="4235449"/>
            <a:ext cx="395797" cy="927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5400"/>
            </a:lvl1pPr>
          </a:lstStyle>
          <a:p>
            <a:pPr/>
            <a:r>
              <a:t>{</a:t>
            </a:r>
          </a:p>
        </p:txBody>
      </p:sp>
    </p:spTree>
  </p:cSld>
  <p:clrMapOvr>
    <a:masterClrMapping/>
  </p:clrMapOvr>
  <p:transition xmlns:p14="http://schemas.microsoft.com/office/powerpoint/2010/main" spd="med" advClick="1" p14:dur="1000"/>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3" name="Shape 533"/>
          <p:cNvSpPr/>
          <p:nvPr>
            <p:ph type="title"/>
          </p:nvPr>
        </p:nvSpPr>
        <p:spPr>
          <a:xfrm>
            <a:off x="952500" y="444500"/>
            <a:ext cx="11099800" cy="1870646"/>
          </a:xfrm>
          <a:prstGeom prst="rect">
            <a:avLst/>
          </a:prstGeom>
        </p:spPr>
        <p:txBody>
          <a:bodyPr/>
          <a:lstStyle>
            <a:lvl1pPr defTabSz="420624">
              <a:defRPr sz="5760"/>
            </a:lvl1pPr>
          </a:lstStyle>
          <a:p>
            <a:pPr/>
            <a:r>
              <a:t>Time Series Analysis of Sentiments: ACF</a:t>
            </a:r>
          </a:p>
        </p:txBody>
      </p:sp>
    </p:spTree>
  </p:cSld>
  <p:clrMapOvr>
    <a:masterClrMapping/>
  </p:clrMapOvr>
  <p:transition xmlns:p14="http://schemas.microsoft.com/office/powerpoint/2010/main" spd="med" advClick="1" p14:dur="1000"/>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5" name="Shape 535"/>
          <p:cNvSpPr/>
          <p:nvPr>
            <p:ph type="body" idx="1"/>
          </p:nvPr>
        </p:nvSpPr>
        <p:spPr>
          <a:xfrm>
            <a:off x="952500" y="2603500"/>
            <a:ext cx="11099800" cy="5966024"/>
          </a:xfrm>
          <a:prstGeom prst="rect">
            <a:avLst/>
          </a:prstGeom>
        </p:spPr>
        <p:txBody>
          <a:bodyPr/>
          <a:lstStyle/>
          <a:p>
            <a:pPr marL="0" indent="0" defTabSz="368045">
              <a:spcBef>
                <a:spcPts val="2600"/>
              </a:spcBef>
              <a:buSzTx/>
              <a:buNone/>
              <a:defRPr sz="2268"/>
            </a:pPr>
            <a:r>
              <a:t>Patterns</a:t>
            </a:r>
          </a:p>
          <a:p>
            <a:pPr marL="400050" indent="-400050" defTabSz="368045">
              <a:spcBef>
                <a:spcPts val="2600"/>
              </a:spcBef>
              <a:buSzPct val="100000"/>
              <a:buAutoNum type="arabicPeriod" startAt="1"/>
              <a:defRPr sz="2268"/>
            </a:pPr>
            <a:r>
              <a:t>Trend: a non-periodic systematic change in a TS: a long-term change in the ‘mean’. </a:t>
            </a:r>
          </a:p>
          <a:p>
            <a:pPr lvl="1" marL="560069" indent="-280034" defTabSz="368045">
              <a:spcBef>
                <a:spcPts val="2600"/>
              </a:spcBef>
              <a:defRPr sz="2268"/>
            </a:pPr>
            <a:r>
              <a:t>Can be modeled simply by a linear increase or decrease. (only if it's deterministic ~ it's non-stochastic). </a:t>
            </a:r>
          </a:p>
          <a:p>
            <a:pPr lvl="1" marL="560069" indent="-280034" defTabSz="368045">
              <a:spcBef>
                <a:spcPts val="2600"/>
              </a:spcBef>
              <a:defRPr sz="2268"/>
            </a:pPr>
            <a:r>
              <a:t>Stochastic trend: seems to change direction at unpredictable times rather than displaying a consistent pattern (e.g. like the air passenger series); inexplicable changes in direction</a:t>
            </a:r>
          </a:p>
          <a:p>
            <a:pPr marL="400050" indent="-400050" defTabSz="368045">
              <a:spcBef>
                <a:spcPts val="2600"/>
              </a:spcBef>
              <a:buSzPct val="100000"/>
              <a:buAutoNum type="arabicPeriod" startAt="1"/>
              <a:defRPr sz="2268"/>
            </a:pPr>
            <a:r>
              <a:t>Seasonal variation: a repeating pattern within a fixed period (e.g. each year)</a:t>
            </a:r>
          </a:p>
          <a:p>
            <a:pPr marL="400050" indent="-400050" defTabSz="368045">
              <a:spcBef>
                <a:spcPts val="2600"/>
              </a:spcBef>
              <a:buSzPct val="100000"/>
              <a:buAutoNum type="arabicPeriod" startAt="1"/>
              <a:defRPr sz="2268"/>
            </a:pPr>
            <a:r>
              <a:t>Cycles: a non-fixed-period cycle (without a fixed period). Example: El-Nino</a:t>
            </a:r>
          </a:p>
          <a:p>
            <a:pPr marL="400050" indent="-400050" defTabSz="368045">
              <a:spcBef>
                <a:spcPts val="2600"/>
              </a:spcBef>
              <a:buSzPct val="100000"/>
              <a:buAutoNum type="arabicPeriod" startAt="1"/>
              <a:defRPr sz="2268"/>
            </a:pPr>
            <a:r>
              <a:t>Residual: Most interesting component for analysis.</a:t>
            </a:r>
          </a:p>
        </p:txBody>
      </p:sp>
      <p:sp>
        <p:nvSpPr>
          <p:cNvPr id="536" name="Shape 536"/>
          <p:cNvSpPr/>
          <p:nvPr>
            <p:ph type="title"/>
          </p:nvPr>
        </p:nvSpPr>
        <p:spPr>
          <a:prstGeom prst="rect">
            <a:avLst/>
          </a:prstGeom>
        </p:spPr>
        <p:txBody>
          <a:bodyPr/>
          <a:lstStyle/>
          <a:p>
            <a:pPr defTabSz="578358">
              <a:defRPr sz="7919"/>
            </a:pPr>
            <a:r>
              <a:rPr sz="5544"/>
              <a:t>Sentiment Analysis:</a:t>
            </a:r>
            <a:br>
              <a:rPr sz="5544"/>
            </a:br>
            <a:r>
              <a:t>Time Series Analysis</a:t>
            </a:r>
          </a:p>
        </p:txBody>
      </p:sp>
    </p:spTree>
  </p:cSld>
  <p:clrMapOvr>
    <a:masterClrMapping/>
  </p:clrMapOvr>
  <p:transition xmlns:p14="http://schemas.microsoft.com/office/powerpoint/2010/main" spd="med" advClick="1" p14:dur="1000"/>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8" name="Shape 538"/>
          <p:cNvSpPr/>
          <p:nvPr>
            <p:ph type="title"/>
          </p:nvPr>
        </p:nvSpPr>
        <p:spPr>
          <a:prstGeom prst="rect">
            <a:avLst/>
          </a:prstGeom>
        </p:spPr>
        <p:txBody>
          <a:bodyPr/>
          <a:lstStyle>
            <a:lvl1pPr defTabSz="543305">
              <a:defRPr sz="7440"/>
            </a:lvl1pPr>
          </a:lstStyle>
          <a:p>
            <a:pPr/>
            <a:r>
              <a:t>Time Series of Sentiments</a:t>
            </a:r>
          </a:p>
        </p:txBody>
      </p:sp>
      <p:pic>
        <p:nvPicPr>
          <p:cNvPr id="539" name="TS_1.pdf"/>
          <p:cNvPicPr>
            <a:picLocks noChangeAspect="1"/>
          </p:cNvPicPr>
          <p:nvPr/>
        </p:nvPicPr>
        <p:blipFill>
          <a:blip r:embed="rId2">
            <a:extLst/>
          </a:blip>
          <a:srcRect l="0" t="4491" r="0" b="4491"/>
          <a:stretch>
            <a:fillRect/>
          </a:stretch>
        </p:blipFill>
        <p:spPr>
          <a:xfrm>
            <a:off x="339758" y="2701581"/>
            <a:ext cx="3005979" cy="1865412"/>
          </a:xfrm>
          <a:prstGeom prst="rect">
            <a:avLst/>
          </a:prstGeom>
          <a:ln w="12700">
            <a:miter lim="400000"/>
          </a:ln>
        </p:spPr>
      </p:pic>
      <p:pic>
        <p:nvPicPr>
          <p:cNvPr id="540" name="TS_2.pdf"/>
          <p:cNvPicPr>
            <a:picLocks noChangeAspect="1"/>
          </p:cNvPicPr>
          <p:nvPr/>
        </p:nvPicPr>
        <p:blipFill>
          <a:blip r:embed="rId3">
            <a:extLst/>
          </a:blip>
          <a:srcRect l="0" t="4491" r="0" b="4491"/>
          <a:stretch>
            <a:fillRect/>
          </a:stretch>
        </p:blipFill>
        <p:spPr>
          <a:xfrm>
            <a:off x="3362531" y="2693674"/>
            <a:ext cx="3031461" cy="1881226"/>
          </a:xfrm>
          <a:prstGeom prst="rect">
            <a:avLst/>
          </a:prstGeom>
          <a:ln w="12700">
            <a:miter lim="400000"/>
          </a:ln>
        </p:spPr>
      </p:pic>
      <p:pic>
        <p:nvPicPr>
          <p:cNvPr id="541" name="TS_3.pdf"/>
          <p:cNvPicPr>
            <a:picLocks noChangeAspect="1"/>
          </p:cNvPicPr>
          <p:nvPr/>
        </p:nvPicPr>
        <p:blipFill>
          <a:blip r:embed="rId4">
            <a:extLst/>
          </a:blip>
          <a:srcRect l="0" t="4491" r="0" b="4491"/>
          <a:stretch>
            <a:fillRect/>
          </a:stretch>
        </p:blipFill>
        <p:spPr>
          <a:xfrm>
            <a:off x="6369256" y="2688514"/>
            <a:ext cx="3031461" cy="1881226"/>
          </a:xfrm>
          <a:prstGeom prst="rect">
            <a:avLst/>
          </a:prstGeom>
          <a:ln w="12700">
            <a:miter lim="400000"/>
          </a:ln>
        </p:spPr>
      </p:pic>
      <p:pic>
        <p:nvPicPr>
          <p:cNvPr id="542" name="TS_4.pdf"/>
          <p:cNvPicPr>
            <a:picLocks noChangeAspect="1"/>
          </p:cNvPicPr>
          <p:nvPr/>
        </p:nvPicPr>
        <p:blipFill>
          <a:blip r:embed="rId5">
            <a:extLst/>
          </a:blip>
          <a:srcRect l="0" t="4491" r="0" b="4491"/>
          <a:stretch>
            <a:fillRect/>
          </a:stretch>
        </p:blipFill>
        <p:spPr>
          <a:xfrm>
            <a:off x="9409024" y="2693674"/>
            <a:ext cx="3031462" cy="1881226"/>
          </a:xfrm>
          <a:prstGeom prst="rect">
            <a:avLst/>
          </a:prstGeom>
          <a:ln w="12700">
            <a:miter lim="400000"/>
          </a:ln>
        </p:spPr>
      </p:pic>
      <p:pic>
        <p:nvPicPr>
          <p:cNvPr id="543" name="TS_5.pdf"/>
          <p:cNvPicPr>
            <a:picLocks noChangeAspect="1"/>
          </p:cNvPicPr>
          <p:nvPr/>
        </p:nvPicPr>
        <p:blipFill>
          <a:blip r:embed="rId6">
            <a:extLst/>
          </a:blip>
          <a:srcRect l="0" t="4491" r="0" b="4491"/>
          <a:stretch>
            <a:fillRect/>
          </a:stretch>
        </p:blipFill>
        <p:spPr>
          <a:xfrm>
            <a:off x="327017" y="4665073"/>
            <a:ext cx="3005979" cy="1865413"/>
          </a:xfrm>
          <a:prstGeom prst="rect">
            <a:avLst/>
          </a:prstGeom>
          <a:ln w="12700">
            <a:miter lim="400000"/>
          </a:ln>
        </p:spPr>
      </p:pic>
      <p:pic>
        <p:nvPicPr>
          <p:cNvPr id="544" name="TS_6.pdf"/>
          <p:cNvPicPr>
            <a:picLocks noChangeAspect="1"/>
          </p:cNvPicPr>
          <p:nvPr/>
        </p:nvPicPr>
        <p:blipFill>
          <a:blip r:embed="rId7">
            <a:extLst/>
          </a:blip>
          <a:srcRect l="0" t="4491" r="0" b="4491"/>
          <a:stretch>
            <a:fillRect/>
          </a:stretch>
        </p:blipFill>
        <p:spPr>
          <a:xfrm>
            <a:off x="3415089" y="4665074"/>
            <a:ext cx="3005980" cy="1865412"/>
          </a:xfrm>
          <a:prstGeom prst="rect">
            <a:avLst/>
          </a:prstGeom>
          <a:ln w="12700">
            <a:miter lim="400000"/>
          </a:ln>
        </p:spPr>
      </p:pic>
      <p:pic>
        <p:nvPicPr>
          <p:cNvPr id="545" name="TS_7.pdf"/>
          <p:cNvPicPr>
            <a:picLocks noChangeAspect="1"/>
          </p:cNvPicPr>
          <p:nvPr/>
        </p:nvPicPr>
        <p:blipFill>
          <a:blip r:embed="rId8">
            <a:extLst/>
          </a:blip>
          <a:srcRect l="0" t="4491" r="0" b="4491"/>
          <a:stretch>
            <a:fillRect/>
          </a:stretch>
        </p:blipFill>
        <p:spPr>
          <a:xfrm>
            <a:off x="6381998" y="4665073"/>
            <a:ext cx="3005978" cy="1865413"/>
          </a:xfrm>
          <a:prstGeom prst="rect">
            <a:avLst/>
          </a:prstGeom>
          <a:ln w="12700">
            <a:miter lim="400000"/>
          </a:ln>
        </p:spPr>
      </p:pic>
      <p:pic>
        <p:nvPicPr>
          <p:cNvPr id="546" name="TS_8.pdf"/>
          <p:cNvPicPr>
            <a:picLocks noChangeAspect="1"/>
          </p:cNvPicPr>
          <p:nvPr/>
        </p:nvPicPr>
        <p:blipFill>
          <a:blip r:embed="rId9">
            <a:extLst/>
          </a:blip>
          <a:srcRect l="0" t="4491" r="0" b="4491"/>
          <a:stretch>
            <a:fillRect/>
          </a:stretch>
        </p:blipFill>
        <p:spPr>
          <a:xfrm>
            <a:off x="9409024" y="4653213"/>
            <a:ext cx="3031461" cy="1881227"/>
          </a:xfrm>
          <a:prstGeom prst="rect">
            <a:avLst/>
          </a:prstGeom>
          <a:ln w="12700">
            <a:miter lim="400000"/>
          </a:ln>
        </p:spPr>
      </p:pic>
      <p:pic>
        <p:nvPicPr>
          <p:cNvPr id="547" name="TS_9.pdf"/>
          <p:cNvPicPr>
            <a:picLocks noChangeAspect="1"/>
          </p:cNvPicPr>
          <p:nvPr/>
        </p:nvPicPr>
        <p:blipFill>
          <a:blip r:embed="rId10">
            <a:extLst/>
          </a:blip>
          <a:stretch>
            <a:fillRect/>
          </a:stretch>
        </p:blipFill>
        <p:spPr>
          <a:xfrm>
            <a:off x="363115" y="6528600"/>
            <a:ext cx="3005978" cy="2049531"/>
          </a:xfrm>
          <a:prstGeom prst="rect">
            <a:avLst/>
          </a:prstGeom>
          <a:ln w="12700">
            <a:miter lim="400000"/>
          </a:ln>
        </p:spPr>
      </p:pic>
      <p:pic>
        <p:nvPicPr>
          <p:cNvPr id="548" name="TS_10.pdf"/>
          <p:cNvPicPr>
            <a:picLocks noChangeAspect="1"/>
          </p:cNvPicPr>
          <p:nvPr/>
        </p:nvPicPr>
        <p:blipFill>
          <a:blip r:embed="rId11">
            <a:extLst/>
          </a:blip>
          <a:stretch>
            <a:fillRect/>
          </a:stretch>
        </p:blipFill>
        <p:spPr>
          <a:xfrm>
            <a:off x="3415089" y="6528600"/>
            <a:ext cx="3005979" cy="2049532"/>
          </a:xfrm>
          <a:prstGeom prst="rect">
            <a:avLst/>
          </a:prstGeom>
          <a:ln w="12700">
            <a:miter lim="400000"/>
          </a:ln>
        </p:spPr>
      </p:pic>
      <p:pic>
        <p:nvPicPr>
          <p:cNvPr id="549" name="TS_11.pdf"/>
          <p:cNvPicPr>
            <a:picLocks noChangeAspect="1"/>
          </p:cNvPicPr>
          <p:nvPr/>
        </p:nvPicPr>
        <p:blipFill>
          <a:blip r:embed="rId12">
            <a:extLst/>
          </a:blip>
          <a:stretch>
            <a:fillRect/>
          </a:stretch>
        </p:blipFill>
        <p:spPr>
          <a:xfrm>
            <a:off x="6381997" y="6528600"/>
            <a:ext cx="3005979" cy="2049532"/>
          </a:xfrm>
          <a:prstGeom prst="rect">
            <a:avLst/>
          </a:prstGeom>
          <a:ln w="12700">
            <a:miter lim="400000"/>
          </a:ln>
        </p:spPr>
      </p:pic>
      <p:pic>
        <p:nvPicPr>
          <p:cNvPr id="550" name="TS_12.pdf"/>
          <p:cNvPicPr>
            <a:picLocks noChangeAspect="1"/>
          </p:cNvPicPr>
          <p:nvPr/>
        </p:nvPicPr>
        <p:blipFill>
          <a:blip r:embed="rId13">
            <a:extLst/>
          </a:blip>
          <a:stretch>
            <a:fillRect/>
          </a:stretch>
        </p:blipFill>
        <p:spPr>
          <a:xfrm>
            <a:off x="9409024" y="6519913"/>
            <a:ext cx="3031462" cy="2066906"/>
          </a:xfrm>
          <a:prstGeom prst="rect">
            <a:avLst/>
          </a:prstGeom>
          <a:ln w="12700">
            <a:miter lim="400000"/>
          </a:ln>
        </p:spPr>
      </p:pic>
      <p:sp>
        <p:nvSpPr>
          <p:cNvPr id="551" name="Shape 551"/>
          <p:cNvSpPr/>
          <p:nvPr/>
        </p:nvSpPr>
        <p:spPr>
          <a:xfrm>
            <a:off x="559457" y="4026470"/>
            <a:ext cx="2669058"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52" name="Shape 552"/>
          <p:cNvSpPr/>
          <p:nvPr/>
        </p:nvSpPr>
        <p:spPr>
          <a:xfrm>
            <a:off x="3605082" y="4089970"/>
            <a:ext cx="2669058"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53" name="Shape 553"/>
          <p:cNvSpPr/>
          <p:nvPr/>
        </p:nvSpPr>
        <p:spPr>
          <a:xfrm>
            <a:off x="553107" y="5975920"/>
            <a:ext cx="2662956"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54" name="Shape 554"/>
          <p:cNvSpPr/>
          <p:nvPr/>
        </p:nvSpPr>
        <p:spPr>
          <a:xfrm>
            <a:off x="3605082" y="5839395"/>
            <a:ext cx="2695314"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55" name="Shape 555"/>
          <p:cNvSpPr/>
          <p:nvPr/>
        </p:nvSpPr>
        <p:spPr>
          <a:xfrm>
            <a:off x="553107" y="7817420"/>
            <a:ext cx="2697658" cy="3176"/>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56" name="Shape 556"/>
          <p:cNvSpPr/>
          <p:nvPr/>
        </p:nvSpPr>
        <p:spPr>
          <a:xfrm>
            <a:off x="3605082" y="7715820"/>
            <a:ext cx="2695314" cy="150"/>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57" name="Shape 557"/>
          <p:cNvSpPr/>
          <p:nvPr/>
        </p:nvSpPr>
        <p:spPr>
          <a:xfrm>
            <a:off x="6588470" y="4013770"/>
            <a:ext cx="269621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58" name="Shape 558"/>
          <p:cNvSpPr/>
          <p:nvPr/>
        </p:nvSpPr>
        <p:spPr>
          <a:xfrm>
            <a:off x="9611717" y="3947095"/>
            <a:ext cx="2695314"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59" name="Shape 559"/>
          <p:cNvSpPr/>
          <p:nvPr/>
        </p:nvSpPr>
        <p:spPr>
          <a:xfrm>
            <a:off x="6602049" y="5988620"/>
            <a:ext cx="2669058"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60" name="Shape 560"/>
          <p:cNvSpPr/>
          <p:nvPr/>
        </p:nvSpPr>
        <p:spPr>
          <a:xfrm>
            <a:off x="9611717" y="6169595"/>
            <a:ext cx="2695314"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61" name="Shape 561"/>
          <p:cNvSpPr/>
          <p:nvPr/>
        </p:nvSpPr>
        <p:spPr>
          <a:xfrm>
            <a:off x="6602049" y="8090163"/>
            <a:ext cx="2669059"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62" name="Shape 562"/>
          <p:cNvSpPr/>
          <p:nvPr/>
        </p:nvSpPr>
        <p:spPr>
          <a:xfrm>
            <a:off x="9611717" y="7842820"/>
            <a:ext cx="2695314" cy="1"/>
          </a:xfrm>
          <a:prstGeom prst="line">
            <a:avLst/>
          </a:prstGeom>
          <a:ln w="12700">
            <a:solidFill>
              <a:srgbClr val="FF2600">
                <a:alpha val="32319"/>
              </a:srgbClr>
            </a:solidFill>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9" name="Shape 149"/>
          <p:cNvSpPr/>
          <p:nvPr>
            <p:ph type="title"/>
          </p:nvPr>
        </p:nvSpPr>
        <p:spPr>
          <a:prstGeom prst="rect">
            <a:avLst/>
          </a:prstGeom>
        </p:spPr>
        <p:txBody>
          <a:bodyPr/>
          <a:lstStyle/>
          <a:p>
            <a:pPr/>
            <a:r>
              <a:t>What is forking?</a:t>
            </a:r>
          </a:p>
        </p:txBody>
      </p:sp>
      <p:sp>
        <p:nvSpPr>
          <p:cNvPr id="150" name="Shape 150"/>
          <p:cNvSpPr/>
          <p:nvPr>
            <p:ph type="body" idx="1"/>
          </p:nvPr>
        </p:nvSpPr>
        <p:spPr>
          <a:xfrm>
            <a:off x="952500" y="2603500"/>
            <a:ext cx="11395472" cy="6286500"/>
          </a:xfrm>
          <a:prstGeom prst="rect">
            <a:avLst/>
          </a:prstGeom>
        </p:spPr>
        <p:txBody>
          <a:bodyPr/>
          <a:lstStyle/>
          <a:p>
            <a:pPr lvl="1"/>
            <a:r>
              <a:t>“When a part of a development community (or a third party not related to the project) starts a completely independent line of development based on the source code basis of the project.” </a:t>
            </a:r>
            <a:r>
              <a:rPr sz="1800"/>
              <a:t>(think "fork in the road".)</a:t>
            </a:r>
          </a:p>
          <a:p>
            <a:pPr lvl="2"/>
            <a:r>
              <a:t>It can be </a:t>
            </a:r>
            <a:r>
              <a:rPr>
                <a:solidFill>
                  <a:schemeClr val="accent4">
                    <a:satOff val="1488"/>
                    <a:lumOff val="-7242"/>
                  </a:schemeClr>
                </a:solidFill>
              </a:rPr>
              <a:t>undesirable</a:t>
            </a:r>
            <a:r>
              <a:t>: </a:t>
            </a:r>
          </a:p>
          <a:p>
            <a:pPr lvl="3">
              <a:lnSpc>
                <a:spcPct val="40000"/>
              </a:lnSpc>
            </a:pPr>
            <a:r>
              <a:t>Dilution of workforce</a:t>
            </a:r>
          </a:p>
          <a:p>
            <a:pPr lvl="3">
              <a:lnSpc>
                <a:spcPct val="40000"/>
              </a:lnSpc>
            </a:pPr>
            <a:r>
              <a:t>Flaming &amp; unhealthy dynamics</a:t>
            </a:r>
          </a:p>
          <a:p>
            <a:pPr lvl="3">
              <a:lnSpc>
                <a:spcPct val="40000"/>
              </a:lnSpc>
            </a:pPr>
            <a:r>
              <a:t>Redundant work</a:t>
            </a:r>
          </a:p>
        </p:txBody>
      </p:sp>
      <p:sp>
        <p:nvSpPr>
          <p:cNvPr id="151" name="Shape 151"/>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2" name="Shape 152"/>
          <p:cNvSpPr/>
          <p:nvPr/>
        </p:nvSpPr>
        <p:spPr>
          <a:xfrm>
            <a:off x="7466379" y="5242768"/>
            <a:ext cx="937069" cy="3302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1000"/>
            </a:lvl1pPr>
          </a:lstStyle>
          <a:p>
            <a:pPr/>
            <a:r>
              <a:t>}</a:t>
            </a:r>
          </a:p>
        </p:txBody>
      </p:sp>
      <p:sp>
        <p:nvSpPr>
          <p:cNvPr id="153" name="Shape 153"/>
          <p:cNvSpPr/>
          <p:nvPr/>
        </p:nvSpPr>
        <p:spPr>
          <a:xfrm>
            <a:off x="8331504" y="6851649"/>
            <a:ext cx="1904392"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a:r>
              <a:t>people suffer</a:t>
            </a:r>
          </a:p>
        </p:txBody>
      </p:sp>
      <p:sp>
        <p:nvSpPr>
          <p:cNvPr id="154" name="Shape 154"/>
          <p:cNvSpPr/>
          <p:nvPr/>
        </p:nvSpPr>
        <p:spPr>
          <a:xfrm>
            <a:off x="345653" y="8731634"/>
            <a:ext cx="12313494" cy="7866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701040" indent="-447040" algn="l" defTabSz="457200">
              <a:defRPr sz="2000">
                <a:solidFill>
                  <a:srgbClr val="646464"/>
                </a:solidFill>
                <a:latin typeface="Cantarell Regular"/>
                <a:ea typeface="Cantarell Regular"/>
                <a:cs typeface="Cantarell Regular"/>
                <a:sym typeface="Cantarell Regular"/>
              </a:defRPr>
            </a:lvl1pPr>
          </a:lstStyle>
          <a:p>
            <a:pPr/>
            <a:r>
              <a:t>The more serious the threat of a fork becomes, the more willing people are to compromise to avoid it.</a:t>
            </a:r>
          </a:p>
        </p:txBody>
      </p:sp>
      <p:pic>
        <p:nvPicPr>
          <p:cNvPr id="155" name="Qyyh5.gif"/>
          <p:cNvPicPr>
            <a:picLocks noChangeAspect="1"/>
          </p:cNvPicPr>
          <p:nvPr/>
        </p:nvPicPr>
        <p:blipFill>
          <a:blip r:embed="rId3">
            <a:extLst/>
          </a:blip>
          <a:srcRect l="0" t="0" r="0" b="0"/>
          <a:stretch>
            <a:fillRect/>
          </a:stretch>
        </p:blipFill>
        <p:spPr>
          <a:xfrm>
            <a:off x="11586548" y="2162623"/>
            <a:ext cx="1051604" cy="1011299"/>
          </a:xfrm>
          <a:prstGeom prst="rect">
            <a:avLst/>
          </a:prstGeom>
          <a:ln w="25400">
            <a:solidFill>
              <a:srgbClr val="F3F7F5"/>
            </a:solidFill>
            <a:miter lim="400000"/>
          </a:ln>
          <a:effectLst>
            <a:outerShdw sx="100000" sy="100000" kx="0" ky="0" algn="b" rotWithShape="0" blurRad="50800" dist="25400" dir="3600000">
              <a:srgbClr val="000000">
                <a:alpha val="70000"/>
              </a:srgbClr>
            </a:outerShdw>
          </a:effectLst>
        </p:spPr>
      </p:pic>
    </p:spTree>
  </p:cSld>
  <p:clrMapOvr>
    <a:masterClrMapping/>
  </p:clrMapOvr>
  <p:transition xmlns:p14="http://schemas.microsoft.com/office/powerpoint/2010/main" spd="med" advClick="1" p14:dur="1000"/>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4" name="Shape 564"/>
          <p:cNvSpPr/>
          <p:nvPr>
            <p:ph type="title"/>
          </p:nvPr>
        </p:nvSpPr>
        <p:spPr>
          <a:prstGeom prst="rect">
            <a:avLst/>
          </a:prstGeom>
        </p:spPr>
        <p:txBody>
          <a:bodyPr/>
          <a:lstStyle>
            <a:lvl1pPr defTabSz="490727">
              <a:defRPr sz="6719"/>
            </a:lvl1pPr>
          </a:lstStyle>
          <a:p>
            <a:pPr/>
            <a:r>
              <a:t>Time Series Analysis of Sentiments</a:t>
            </a:r>
          </a:p>
        </p:txBody>
      </p:sp>
      <p:pic>
        <p:nvPicPr>
          <p:cNvPr id="565" name="D_1.pdf"/>
          <p:cNvPicPr>
            <a:picLocks noChangeAspect="1"/>
          </p:cNvPicPr>
          <p:nvPr/>
        </p:nvPicPr>
        <p:blipFill>
          <a:blip r:embed="rId2">
            <a:extLst/>
          </a:blip>
          <a:stretch>
            <a:fillRect/>
          </a:stretch>
        </p:blipFill>
        <p:spPr>
          <a:xfrm>
            <a:off x="446658" y="5468067"/>
            <a:ext cx="3082934" cy="3643467"/>
          </a:xfrm>
          <a:prstGeom prst="rect">
            <a:avLst/>
          </a:prstGeom>
          <a:ln w="12700">
            <a:miter lim="400000"/>
          </a:ln>
        </p:spPr>
      </p:pic>
      <p:pic>
        <p:nvPicPr>
          <p:cNvPr id="566" name="D_2.pdf"/>
          <p:cNvPicPr>
            <a:picLocks noChangeAspect="1"/>
          </p:cNvPicPr>
          <p:nvPr/>
        </p:nvPicPr>
        <p:blipFill>
          <a:blip r:embed="rId3">
            <a:extLst/>
          </a:blip>
          <a:stretch>
            <a:fillRect/>
          </a:stretch>
        </p:blipFill>
        <p:spPr>
          <a:xfrm>
            <a:off x="419709" y="1974075"/>
            <a:ext cx="3136832" cy="3707165"/>
          </a:xfrm>
          <a:prstGeom prst="rect">
            <a:avLst/>
          </a:prstGeom>
          <a:ln w="12700">
            <a:miter lim="400000"/>
          </a:ln>
        </p:spPr>
      </p:pic>
      <p:pic>
        <p:nvPicPr>
          <p:cNvPr id="567" name="D_3.pdf"/>
          <p:cNvPicPr>
            <a:picLocks noChangeAspect="1"/>
          </p:cNvPicPr>
          <p:nvPr/>
        </p:nvPicPr>
        <p:blipFill>
          <a:blip r:embed="rId4">
            <a:extLst/>
          </a:blip>
          <a:stretch>
            <a:fillRect/>
          </a:stretch>
        </p:blipFill>
        <p:spPr>
          <a:xfrm>
            <a:off x="3858805" y="2511708"/>
            <a:ext cx="2226991" cy="2631898"/>
          </a:xfrm>
          <a:prstGeom prst="rect">
            <a:avLst/>
          </a:prstGeom>
          <a:ln w="12700">
            <a:miter lim="400000"/>
          </a:ln>
        </p:spPr>
      </p:pic>
      <p:pic>
        <p:nvPicPr>
          <p:cNvPr id="568" name="D_4.pdf"/>
          <p:cNvPicPr>
            <a:picLocks noChangeAspect="1"/>
          </p:cNvPicPr>
          <p:nvPr/>
        </p:nvPicPr>
        <p:blipFill>
          <a:blip r:embed="rId5">
            <a:extLst/>
          </a:blip>
          <a:stretch>
            <a:fillRect/>
          </a:stretch>
        </p:blipFill>
        <p:spPr>
          <a:xfrm>
            <a:off x="6050668" y="2502490"/>
            <a:ext cx="2242591" cy="2650335"/>
          </a:xfrm>
          <a:prstGeom prst="rect">
            <a:avLst/>
          </a:prstGeom>
          <a:ln w="12700">
            <a:miter lim="400000"/>
          </a:ln>
        </p:spPr>
      </p:pic>
      <p:pic>
        <p:nvPicPr>
          <p:cNvPr id="569" name="D_5.pdf"/>
          <p:cNvPicPr>
            <a:picLocks noChangeAspect="1"/>
          </p:cNvPicPr>
          <p:nvPr/>
        </p:nvPicPr>
        <p:blipFill>
          <a:blip r:embed="rId6">
            <a:extLst/>
          </a:blip>
          <a:stretch>
            <a:fillRect/>
          </a:stretch>
        </p:blipFill>
        <p:spPr>
          <a:xfrm>
            <a:off x="8304727" y="2502490"/>
            <a:ext cx="2242591" cy="2650335"/>
          </a:xfrm>
          <a:prstGeom prst="rect">
            <a:avLst/>
          </a:prstGeom>
          <a:ln w="12700">
            <a:miter lim="400000"/>
          </a:ln>
        </p:spPr>
      </p:pic>
      <p:pic>
        <p:nvPicPr>
          <p:cNvPr id="570" name="D_6.pdf"/>
          <p:cNvPicPr>
            <a:picLocks noChangeAspect="1"/>
          </p:cNvPicPr>
          <p:nvPr/>
        </p:nvPicPr>
        <p:blipFill>
          <a:blip r:embed="rId7">
            <a:extLst/>
          </a:blip>
          <a:stretch>
            <a:fillRect/>
          </a:stretch>
        </p:blipFill>
        <p:spPr>
          <a:xfrm>
            <a:off x="10533386" y="2511708"/>
            <a:ext cx="2226991" cy="2631898"/>
          </a:xfrm>
          <a:prstGeom prst="rect">
            <a:avLst/>
          </a:prstGeom>
          <a:ln w="12700">
            <a:miter lim="400000"/>
          </a:ln>
        </p:spPr>
      </p:pic>
      <p:pic>
        <p:nvPicPr>
          <p:cNvPr id="571" name="D_7.pdf"/>
          <p:cNvPicPr>
            <a:picLocks noChangeAspect="1"/>
          </p:cNvPicPr>
          <p:nvPr/>
        </p:nvPicPr>
        <p:blipFill>
          <a:blip r:embed="rId8">
            <a:extLst/>
          </a:blip>
          <a:stretch>
            <a:fillRect/>
          </a:stretch>
        </p:blipFill>
        <p:spPr>
          <a:xfrm>
            <a:off x="5111405" y="5220028"/>
            <a:ext cx="2213152" cy="2615544"/>
          </a:xfrm>
          <a:prstGeom prst="rect">
            <a:avLst/>
          </a:prstGeom>
          <a:ln w="12700">
            <a:miter lim="400000"/>
          </a:ln>
        </p:spPr>
      </p:pic>
      <p:pic>
        <p:nvPicPr>
          <p:cNvPr id="572" name="D_8.pdf"/>
          <p:cNvPicPr>
            <a:picLocks noChangeAspect="1"/>
          </p:cNvPicPr>
          <p:nvPr/>
        </p:nvPicPr>
        <p:blipFill>
          <a:blip r:embed="rId9">
            <a:extLst/>
          </a:blip>
          <a:stretch>
            <a:fillRect/>
          </a:stretch>
        </p:blipFill>
        <p:spPr>
          <a:xfrm>
            <a:off x="7333485" y="5220028"/>
            <a:ext cx="2213153" cy="2615544"/>
          </a:xfrm>
          <a:prstGeom prst="rect">
            <a:avLst/>
          </a:prstGeom>
          <a:ln w="12700">
            <a:miter lim="400000"/>
          </a:ln>
        </p:spPr>
      </p:pic>
      <p:pic>
        <p:nvPicPr>
          <p:cNvPr id="573" name="D_9.pdf"/>
          <p:cNvPicPr>
            <a:picLocks noChangeAspect="1"/>
          </p:cNvPicPr>
          <p:nvPr/>
        </p:nvPicPr>
        <p:blipFill>
          <a:blip r:embed="rId10">
            <a:extLst/>
          </a:blip>
          <a:stretch>
            <a:fillRect/>
          </a:stretch>
        </p:blipFill>
        <p:spPr>
          <a:xfrm>
            <a:off x="9531407" y="5211851"/>
            <a:ext cx="2226991" cy="2631898"/>
          </a:xfrm>
          <a:prstGeom prst="rect">
            <a:avLst/>
          </a:prstGeom>
          <a:ln w="12700">
            <a:miter lim="400000"/>
          </a:ln>
        </p:spPr>
      </p:pic>
      <p:sp>
        <p:nvSpPr>
          <p:cNvPr id="574" name="Shape 574"/>
          <p:cNvSpPr/>
          <p:nvPr/>
        </p:nvSpPr>
        <p:spPr>
          <a:xfrm rot="16200000">
            <a:off x="6429348" y="3587017"/>
            <a:ext cx="2347616" cy="975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63300"/>
            </a:lvl1pPr>
          </a:lstStyle>
          <a:p>
            <a:pPr/>
            <a:r>
              <a:t>{</a:t>
            </a:r>
          </a:p>
        </p:txBody>
      </p:sp>
      <p:sp>
        <p:nvSpPr>
          <p:cNvPr id="575" name="Shape 575"/>
          <p:cNvSpPr/>
          <p:nvPr/>
        </p:nvSpPr>
        <p:spPr>
          <a:xfrm rot="16200000">
            <a:off x="1242014" y="7313361"/>
            <a:ext cx="897603" cy="3759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0"/>
            </a:lvl1pPr>
          </a:lstStyle>
          <a:p>
            <a:pPr/>
            <a:r>
              <a:t>{</a:t>
            </a:r>
          </a:p>
        </p:txBody>
      </p:sp>
      <p:sp>
        <p:nvSpPr>
          <p:cNvPr id="576" name="Shape 576"/>
          <p:cNvSpPr/>
          <p:nvPr/>
        </p:nvSpPr>
        <p:spPr>
          <a:xfrm>
            <a:off x="611508" y="3789461"/>
            <a:ext cx="2854893"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77" name="Shape 577"/>
          <p:cNvSpPr/>
          <p:nvPr/>
        </p:nvSpPr>
        <p:spPr>
          <a:xfrm>
            <a:off x="611508" y="5091211"/>
            <a:ext cx="2854893"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78" name="Shape 578"/>
          <p:cNvSpPr/>
          <p:nvPr/>
        </p:nvSpPr>
        <p:spPr>
          <a:xfrm>
            <a:off x="611508" y="2827436"/>
            <a:ext cx="2854893"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79" name="Shape 579"/>
          <p:cNvSpPr/>
          <p:nvPr/>
        </p:nvSpPr>
        <p:spPr>
          <a:xfrm>
            <a:off x="636908" y="6269985"/>
            <a:ext cx="2804094"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80" name="Shape 580"/>
          <p:cNvSpPr/>
          <p:nvPr/>
        </p:nvSpPr>
        <p:spPr>
          <a:xfrm>
            <a:off x="636908" y="7264499"/>
            <a:ext cx="2804094"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81" name="Shape 581"/>
          <p:cNvSpPr/>
          <p:nvPr/>
        </p:nvSpPr>
        <p:spPr>
          <a:xfrm>
            <a:off x="636908" y="7632061"/>
            <a:ext cx="2804094"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82" name="Shape 582"/>
          <p:cNvSpPr/>
          <p:nvPr/>
        </p:nvSpPr>
        <p:spPr>
          <a:xfrm>
            <a:off x="636908" y="8546461"/>
            <a:ext cx="2804094"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83" name="Shape 583"/>
          <p:cNvSpPr/>
          <p:nvPr/>
        </p:nvSpPr>
        <p:spPr>
          <a:xfrm>
            <a:off x="3985474" y="3789461"/>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84" name="Shape 584"/>
          <p:cNvSpPr/>
          <p:nvPr/>
        </p:nvSpPr>
        <p:spPr>
          <a:xfrm>
            <a:off x="3985474" y="3091406"/>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85" name="Shape 585"/>
          <p:cNvSpPr/>
          <p:nvPr/>
        </p:nvSpPr>
        <p:spPr>
          <a:xfrm>
            <a:off x="3994999" y="4246661"/>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86" name="Shape 586"/>
          <p:cNvSpPr/>
          <p:nvPr/>
        </p:nvSpPr>
        <p:spPr>
          <a:xfrm>
            <a:off x="3985474" y="4703639"/>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87" name="Shape 587"/>
          <p:cNvSpPr/>
          <p:nvPr/>
        </p:nvSpPr>
        <p:spPr>
          <a:xfrm>
            <a:off x="6195274" y="3066006"/>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88" name="Shape 588"/>
          <p:cNvSpPr/>
          <p:nvPr/>
        </p:nvSpPr>
        <p:spPr>
          <a:xfrm>
            <a:off x="7473844" y="5868458"/>
            <a:ext cx="2019450" cy="3027"/>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89" name="Shape 589"/>
          <p:cNvSpPr/>
          <p:nvPr/>
        </p:nvSpPr>
        <p:spPr>
          <a:xfrm>
            <a:off x="6195274" y="4703639"/>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90" name="Shape 590"/>
          <p:cNvSpPr/>
          <p:nvPr/>
        </p:nvSpPr>
        <p:spPr>
          <a:xfrm>
            <a:off x="6191513" y="3806395"/>
            <a:ext cx="2053085"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91" name="Shape 591"/>
          <p:cNvSpPr/>
          <p:nvPr/>
        </p:nvSpPr>
        <p:spPr>
          <a:xfrm>
            <a:off x="6195274" y="4176811"/>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92" name="Shape 592"/>
          <p:cNvSpPr/>
          <p:nvPr/>
        </p:nvSpPr>
        <p:spPr>
          <a:xfrm>
            <a:off x="8440074" y="4084959"/>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93" name="Shape 593"/>
          <p:cNvSpPr/>
          <p:nvPr/>
        </p:nvSpPr>
        <p:spPr>
          <a:xfrm>
            <a:off x="8440074" y="3806395"/>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94" name="Shape 594"/>
          <p:cNvSpPr/>
          <p:nvPr/>
        </p:nvSpPr>
        <p:spPr>
          <a:xfrm>
            <a:off x="8440074" y="3091406"/>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95" name="Shape 595"/>
          <p:cNvSpPr/>
          <p:nvPr/>
        </p:nvSpPr>
        <p:spPr>
          <a:xfrm>
            <a:off x="10671077" y="3048728"/>
            <a:ext cx="2053085"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96" name="Shape 596"/>
          <p:cNvSpPr/>
          <p:nvPr/>
        </p:nvSpPr>
        <p:spPr>
          <a:xfrm>
            <a:off x="10658377" y="3806395"/>
            <a:ext cx="2053085"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97" name="Shape 597"/>
          <p:cNvSpPr/>
          <p:nvPr/>
        </p:nvSpPr>
        <p:spPr>
          <a:xfrm>
            <a:off x="10671077" y="4165555"/>
            <a:ext cx="2053085"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98" name="Shape 598"/>
          <p:cNvSpPr/>
          <p:nvPr/>
        </p:nvSpPr>
        <p:spPr>
          <a:xfrm>
            <a:off x="10672025" y="4703639"/>
            <a:ext cx="2053085"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99" name="Shape 599"/>
          <p:cNvSpPr/>
          <p:nvPr/>
        </p:nvSpPr>
        <p:spPr>
          <a:xfrm>
            <a:off x="8446350" y="4748311"/>
            <a:ext cx="2053085"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00" name="Shape 600"/>
          <p:cNvSpPr/>
          <p:nvPr/>
        </p:nvSpPr>
        <p:spPr>
          <a:xfrm>
            <a:off x="7465165" y="6513637"/>
            <a:ext cx="2028579" cy="3028"/>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01" name="Shape 601"/>
          <p:cNvSpPr/>
          <p:nvPr/>
        </p:nvSpPr>
        <p:spPr>
          <a:xfrm flipV="1">
            <a:off x="7462617" y="6836437"/>
            <a:ext cx="2022638" cy="3325"/>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02" name="Shape 602"/>
          <p:cNvSpPr/>
          <p:nvPr/>
        </p:nvSpPr>
        <p:spPr>
          <a:xfrm>
            <a:off x="7473844" y="7508098"/>
            <a:ext cx="2007718" cy="3027"/>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03" name="Shape 603"/>
          <p:cNvSpPr/>
          <p:nvPr/>
        </p:nvSpPr>
        <p:spPr>
          <a:xfrm>
            <a:off x="5233567" y="5808094"/>
            <a:ext cx="202859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04" name="Shape 604"/>
          <p:cNvSpPr/>
          <p:nvPr/>
        </p:nvSpPr>
        <p:spPr>
          <a:xfrm>
            <a:off x="5233567" y="6517635"/>
            <a:ext cx="202859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05" name="Shape 605"/>
          <p:cNvSpPr/>
          <p:nvPr/>
        </p:nvSpPr>
        <p:spPr>
          <a:xfrm>
            <a:off x="5246267" y="6794561"/>
            <a:ext cx="202859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06" name="Shape 606"/>
          <p:cNvSpPr/>
          <p:nvPr/>
        </p:nvSpPr>
        <p:spPr>
          <a:xfrm>
            <a:off x="5246267" y="7398769"/>
            <a:ext cx="202859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07" name="Shape 607"/>
          <p:cNvSpPr/>
          <p:nvPr/>
        </p:nvSpPr>
        <p:spPr>
          <a:xfrm>
            <a:off x="9668642" y="5753100"/>
            <a:ext cx="2028597" cy="0"/>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08" name="Shape 608"/>
          <p:cNvSpPr/>
          <p:nvPr/>
        </p:nvSpPr>
        <p:spPr>
          <a:xfrm>
            <a:off x="9655942" y="6504935"/>
            <a:ext cx="202859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09" name="Shape 609"/>
          <p:cNvSpPr/>
          <p:nvPr/>
        </p:nvSpPr>
        <p:spPr>
          <a:xfrm>
            <a:off x="9668642" y="7429707"/>
            <a:ext cx="202859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10" name="Shape 610"/>
          <p:cNvSpPr/>
          <p:nvPr/>
        </p:nvSpPr>
        <p:spPr>
          <a:xfrm>
            <a:off x="9668642" y="6887836"/>
            <a:ext cx="202859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11" name="Shape 611"/>
          <p:cNvSpPr/>
          <p:nvPr/>
        </p:nvSpPr>
        <p:spPr>
          <a:xfrm>
            <a:off x="6439266" y="9138174"/>
            <a:ext cx="400141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2473793"/>
                    <a:satOff val="-50209"/>
                    <a:lumOff val="23543"/>
                  </a:schemeClr>
                </a:solidFill>
              </a:defRPr>
            </a:lvl1pPr>
          </a:lstStyle>
          <a:p>
            <a:pPr/>
            <a:r>
              <a:t>Non-conflict-driven</a:t>
            </a:r>
          </a:p>
        </p:txBody>
      </p:sp>
      <p:sp>
        <p:nvSpPr>
          <p:cNvPr id="612" name="Shape 612"/>
          <p:cNvSpPr/>
          <p:nvPr/>
        </p:nvSpPr>
        <p:spPr>
          <a:xfrm>
            <a:off x="444842" y="9176274"/>
            <a:ext cx="308655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defRPr>
            </a:lvl1pPr>
          </a:lstStyle>
          <a:p>
            <a:pPr>
              <a:defRPr>
                <a:solidFill>
                  <a:srgbClr val="000000"/>
                </a:solidFill>
              </a:defRPr>
            </a:pPr>
            <a:r>
              <a:rPr>
                <a:solidFill>
                  <a:schemeClr val="accent5"/>
                </a:solidFill>
              </a:rPr>
              <a:t>Conflict-driven</a:t>
            </a:r>
          </a:p>
        </p:txBody>
      </p:sp>
    </p:spTree>
  </p:cSld>
  <p:clrMapOvr>
    <a:masterClrMapping/>
  </p:clrMapOvr>
  <p:transition xmlns:p14="http://schemas.microsoft.com/office/powerpoint/2010/main" spd="med" advClick="1" p14:dur="1000"/>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4" name="Shape 614"/>
          <p:cNvSpPr/>
          <p:nvPr>
            <p:ph type="title"/>
          </p:nvPr>
        </p:nvSpPr>
        <p:spPr>
          <a:prstGeom prst="rect">
            <a:avLst/>
          </a:prstGeom>
        </p:spPr>
        <p:txBody>
          <a:bodyPr/>
          <a:lstStyle>
            <a:lvl1pPr defTabSz="490727">
              <a:defRPr sz="6719"/>
            </a:lvl1pPr>
          </a:lstStyle>
          <a:p>
            <a:pPr/>
            <a:r>
              <a:t>Time Series Analysis of Sentiments</a:t>
            </a:r>
          </a:p>
        </p:txBody>
      </p:sp>
      <p:sp>
        <p:nvSpPr>
          <p:cNvPr id="615" name="Shape 615"/>
          <p:cNvSpPr/>
          <p:nvPr/>
        </p:nvSpPr>
        <p:spPr>
          <a:xfrm>
            <a:off x="5784621" y="8667750"/>
            <a:ext cx="171495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2473793"/>
                    <a:satOff val="-50209"/>
                    <a:lumOff val="23543"/>
                  </a:schemeClr>
                </a:solidFill>
              </a:defRPr>
            </a:lvl1pPr>
          </a:lstStyle>
          <a:p>
            <a:pPr/>
            <a:r>
              <a:t>No Fork</a:t>
            </a:r>
          </a:p>
        </p:txBody>
      </p:sp>
      <p:sp>
        <p:nvSpPr>
          <p:cNvPr id="616" name="Shape 616"/>
          <p:cNvSpPr/>
          <p:nvPr/>
        </p:nvSpPr>
        <p:spPr>
          <a:xfrm rot="16200000">
            <a:off x="4689448" y="2882999"/>
            <a:ext cx="2347616" cy="975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63300"/>
            </a:lvl1pPr>
          </a:lstStyle>
          <a:p>
            <a:pPr/>
            <a:r>
              <a:t>{</a:t>
            </a:r>
          </a:p>
        </p:txBody>
      </p:sp>
      <p:pic>
        <p:nvPicPr>
          <p:cNvPr id="617" name="D_11.pdf"/>
          <p:cNvPicPr>
            <a:picLocks noChangeAspect="1"/>
          </p:cNvPicPr>
          <p:nvPr/>
        </p:nvPicPr>
        <p:blipFill>
          <a:blip r:embed="rId2">
            <a:extLst/>
          </a:blip>
          <a:stretch>
            <a:fillRect/>
          </a:stretch>
        </p:blipFill>
        <p:spPr>
          <a:xfrm>
            <a:off x="4714650" y="2433093"/>
            <a:ext cx="3575500" cy="4225591"/>
          </a:xfrm>
          <a:prstGeom prst="rect">
            <a:avLst/>
          </a:prstGeom>
          <a:ln w="12700">
            <a:miter lim="400000"/>
          </a:ln>
        </p:spPr>
      </p:pic>
      <p:pic>
        <p:nvPicPr>
          <p:cNvPr id="618" name="D_10.pdf"/>
          <p:cNvPicPr>
            <a:picLocks noChangeAspect="1"/>
          </p:cNvPicPr>
          <p:nvPr/>
        </p:nvPicPr>
        <p:blipFill>
          <a:blip r:embed="rId3">
            <a:extLst/>
          </a:blip>
          <a:stretch>
            <a:fillRect/>
          </a:stretch>
        </p:blipFill>
        <p:spPr>
          <a:xfrm>
            <a:off x="1111313" y="2433093"/>
            <a:ext cx="3575500" cy="4225591"/>
          </a:xfrm>
          <a:prstGeom prst="rect">
            <a:avLst/>
          </a:prstGeom>
          <a:ln w="12700">
            <a:miter lim="400000"/>
          </a:ln>
        </p:spPr>
      </p:pic>
      <p:pic>
        <p:nvPicPr>
          <p:cNvPr id="619" name="D_12.pdf"/>
          <p:cNvPicPr>
            <a:picLocks noChangeAspect="1"/>
          </p:cNvPicPr>
          <p:nvPr/>
        </p:nvPicPr>
        <p:blipFill>
          <a:blip r:embed="rId4">
            <a:extLst/>
          </a:blip>
          <a:stretch>
            <a:fillRect/>
          </a:stretch>
        </p:blipFill>
        <p:spPr>
          <a:xfrm>
            <a:off x="8317987" y="2433093"/>
            <a:ext cx="3575500" cy="4225591"/>
          </a:xfrm>
          <a:prstGeom prst="rect">
            <a:avLst/>
          </a:prstGeom>
          <a:ln w="12700">
            <a:miter lim="400000"/>
          </a:ln>
        </p:spPr>
      </p:pic>
      <p:sp>
        <p:nvSpPr>
          <p:cNvPr id="620" name="Shape 620"/>
          <p:cNvSpPr/>
          <p:nvPr/>
        </p:nvSpPr>
        <p:spPr>
          <a:xfrm>
            <a:off x="1335201" y="3232150"/>
            <a:ext cx="3254200" cy="0"/>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21" name="Shape 621"/>
          <p:cNvSpPr/>
          <p:nvPr/>
        </p:nvSpPr>
        <p:spPr>
          <a:xfrm>
            <a:off x="1335201" y="4507757"/>
            <a:ext cx="3254200"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22" name="Shape 622"/>
          <p:cNvSpPr/>
          <p:nvPr/>
        </p:nvSpPr>
        <p:spPr>
          <a:xfrm>
            <a:off x="1335201" y="5003800"/>
            <a:ext cx="3254200" cy="0"/>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23" name="Shape 623"/>
          <p:cNvSpPr/>
          <p:nvPr/>
        </p:nvSpPr>
        <p:spPr>
          <a:xfrm>
            <a:off x="1335201" y="5962650"/>
            <a:ext cx="3254200" cy="0"/>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24" name="Shape 624"/>
          <p:cNvSpPr/>
          <p:nvPr/>
        </p:nvSpPr>
        <p:spPr>
          <a:xfrm>
            <a:off x="4935651" y="3180607"/>
            <a:ext cx="3254200"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25" name="Shape 625"/>
          <p:cNvSpPr/>
          <p:nvPr/>
        </p:nvSpPr>
        <p:spPr>
          <a:xfrm>
            <a:off x="4935651" y="4519715"/>
            <a:ext cx="3254200"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26" name="Shape 626"/>
          <p:cNvSpPr/>
          <p:nvPr/>
        </p:nvSpPr>
        <p:spPr>
          <a:xfrm>
            <a:off x="4935651" y="4939557"/>
            <a:ext cx="3254200"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27" name="Shape 627"/>
          <p:cNvSpPr/>
          <p:nvPr/>
        </p:nvSpPr>
        <p:spPr>
          <a:xfrm>
            <a:off x="4935651" y="5923807"/>
            <a:ext cx="3254200"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28" name="Shape 628"/>
          <p:cNvSpPr/>
          <p:nvPr/>
        </p:nvSpPr>
        <p:spPr>
          <a:xfrm>
            <a:off x="8529752" y="3302000"/>
            <a:ext cx="3254200" cy="0"/>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29" name="Shape 629"/>
          <p:cNvSpPr/>
          <p:nvPr/>
        </p:nvSpPr>
        <p:spPr>
          <a:xfrm>
            <a:off x="8529752" y="4520457"/>
            <a:ext cx="3254200"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30" name="Shape 630"/>
          <p:cNvSpPr/>
          <p:nvPr/>
        </p:nvSpPr>
        <p:spPr>
          <a:xfrm>
            <a:off x="8529752" y="5060950"/>
            <a:ext cx="3254200" cy="0"/>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31" name="Shape 631"/>
          <p:cNvSpPr/>
          <p:nvPr/>
        </p:nvSpPr>
        <p:spPr>
          <a:xfrm>
            <a:off x="8529752" y="5880100"/>
            <a:ext cx="3254200" cy="0"/>
          </a:xfrm>
          <a:prstGeom prst="line">
            <a:avLst/>
          </a:prstGeom>
          <a:ln w="12700">
            <a:solidFill>
              <a:srgbClr val="FF2600">
                <a:alpha val="32319"/>
              </a:srgbClr>
            </a:solidFill>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3" name="Shape 633"/>
          <p:cNvSpPr/>
          <p:nvPr>
            <p:ph type="title"/>
          </p:nvPr>
        </p:nvSpPr>
        <p:spPr>
          <a:prstGeom prst="rect">
            <a:avLst/>
          </a:prstGeom>
        </p:spPr>
        <p:txBody>
          <a:bodyPr/>
          <a:lstStyle/>
          <a:p>
            <a:pPr defTabSz="397256">
              <a:defRPr sz="5440"/>
            </a:pPr>
            <a:r>
              <a:t>Time Series Analysis of Sentiments:</a:t>
            </a:r>
            <a:br/>
            <a:r>
              <a:t>Anomaly Detection: No.F.</a:t>
            </a:r>
          </a:p>
        </p:txBody>
      </p:sp>
      <p:sp>
        <p:nvSpPr>
          <p:cNvPr id="634" name="Shape 634"/>
          <p:cNvSpPr/>
          <p:nvPr/>
        </p:nvSpPr>
        <p:spPr>
          <a:xfrm>
            <a:off x="5708472" y="6216650"/>
            <a:ext cx="158785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No fork</a:t>
            </a:r>
          </a:p>
        </p:txBody>
      </p:sp>
      <p:pic>
        <p:nvPicPr>
          <p:cNvPr id="635" name="O_12.pdf"/>
          <p:cNvPicPr>
            <a:picLocks noChangeAspect="1"/>
          </p:cNvPicPr>
          <p:nvPr/>
        </p:nvPicPr>
        <p:blipFill>
          <a:blip r:embed="rId2">
            <a:extLst/>
          </a:blip>
          <a:srcRect l="0" t="4491" r="0" b="4491"/>
          <a:stretch>
            <a:fillRect/>
          </a:stretch>
        </p:blipFill>
        <p:spPr>
          <a:xfrm>
            <a:off x="8510016" y="2563124"/>
            <a:ext cx="3934968" cy="2441913"/>
          </a:xfrm>
          <a:prstGeom prst="rect">
            <a:avLst/>
          </a:prstGeom>
          <a:ln w="12700">
            <a:miter lim="400000"/>
          </a:ln>
        </p:spPr>
      </p:pic>
      <p:pic>
        <p:nvPicPr>
          <p:cNvPr id="636" name="O_11.pdf"/>
          <p:cNvPicPr>
            <a:picLocks noChangeAspect="1"/>
          </p:cNvPicPr>
          <p:nvPr/>
        </p:nvPicPr>
        <p:blipFill>
          <a:blip r:embed="rId3">
            <a:extLst/>
          </a:blip>
          <a:srcRect l="0" t="4491" r="0" b="4491"/>
          <a:stretch>
            <a:fillRect/>
          </a:stretch>
        </p:blipFill>
        <p:spPr>
          <a:xfrm>
            <a:off x="4534916" y="2563124"/>
            <a:ext cx="3934968" cy="2441913"/>
          </a:xfrm>
          <a:prstGeom prst="rect">
            <a:avLst/>
          </a:prstGeom>
          <a:ln w="12700">
            <a:miter lim="400000"/>
          </a:ln>
        </p:spPr>
      </p:pic>
      <p:pic>
        <p:nvPicPr>
          <p:cNvPr id="637" name="O_10.pdf"/>
          <p:cNvPicPr>
            <a:picLocks noChangeAspect="1"/>
          </p:cNvPicPr>
          <p:nvPr/>
        </p:nvPicPr>
        <p:blipFill>
          <a:blip r:embed="rId4">
            <a:extLst/>
          </a:blip>
          <a:srcRect l="0" t="4491" r="0" b="4491"/>
          <a:stretch>
            <a:fillRect/>
          </a:stretch>
        </p:blipFill>
        <p:spPr>
          <a:xfrm>
            <a:off x="559815" y="2563124"/>
            <a:ext cx="3934969" cy="2441913"/>
          </a:xfrm>
          <a:prstGeom prst="rect">
            <a:avLst/>
          </a:prstGeom>
          <a:ln w="12700">
            <a:miter lim="400000"/>
          </a:ln>
        </p:spPr>
      </p:pic>
      <p:sp>
        <p:nvSpPr>
          <p:cNvPr id="638" name="Shape 638"/>
          <p:cNvSpPr/>
          <p:nvPr/>
        </p:nvSpPr>
        <p:spPr>
          <a:xfrm>
            <a:off x="8302826" y="5232399"/>
            <a:ext cx="4349396"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600"/>
            </a:pPr>
            <a:r>
              <a:t>Outlier, in positive direction, </a:t>
            </a:r>
          </a:p>
          <a:p>
            <a:pPr>
              <a:defRPr sz="1600"/>
            </a:pPr>
            <a:r>
              <a:t>in contrast to negative outlier in conflict-driven.</a:t>
            </a:r>
          </a:p>
        </p:txBody>
      </p:sp>
      <p:sp>
        <p:nvSpPr>
          <p:cNvPr id="639" name="Shape 639"/>
          <p:cNvSpPr/>
          <p:nvPr/>
        </p:nvSpPr>
        <p:spPr>
          <a:xfrm>
            <a:off x="10641310" y="2556601"/>
            <a:ext cx="2453693" cy="2580964"/>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640" name="Shape 640"/>
          <p:cNvSpPr/>
          <p:nvPr/>
        </p:nvSpPr>
        <p:spPr>
          <a:xfrm>
            <a:off x="6653510" y="2493628"/>
            <a:ext cx="2453693" cy="2580964"/>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641" name="Shape 641"/>
          <p:cNvSpPr/>
          <p:nvPr/>
        </p:nvSpPr>
        <p:spPr>
          <a:xfrm>
            <a:off x="2538710" y="2556601"/>
            <a:ext cx="2453693" cy="2580964"/>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43" name="Shape 643"/>
          <p:cNvSpPr/>
          <p:nvPr>
            <p:ph type="title"/>
          </p:nvPr>
        </p:nvSpPr>
        <p:spPr>
          <a:prstGeom prst="rect">
            <a:avLst/>
          </a:prstGeom>
        </p:spPr>
        <p:txBody>
          <a:bodyPr/>
          <a:lstStyle/>
          <a:p>
            <a:pPr/>
            <a:r>
              <a:t>Statistical Model</a:t>
            </a:r>
          </a:p>
        </p:txBody>
      </p:sp>
      <p:sp>
        <p:nvSpPr>
          <p:cNvPr id="644" name="Shape 644"/>
          <p:cNvSpPr/>
          <p:nvPr>
            <p:ph type="body" idx="1"/>
          </p:nvPr>
        </p:nvSpPr>
        <p:spPr>
          <a:prstGeom prst="rect">
            <a:avLst/>
          </a:prstGeom>
        </p:spPr>
        <p:txBody>
          <a:bodyPr/>
          <a:lstStyle/>
          <a:p>
            <a:pPr marL="368934" indent="-368934" defTabSz="484886">
              <a:spcBef>
                <a:spcPts val="3400"/>
              </a:spcBef>
              <a:defRPr sz="2988"/>
            </a:pPr>
            <a:r>
              <a:t>Longitudinal</a:t>
            </a:r>
          </a:p>
          <a:p>
            <a:pPr marL="368934" indent="-368934" defTabSz="484886">
              <a:spcBef>
                <a:spcPts val="3400"/>
              </a:spcBef>
              <a:defRPr sz="2988"/>
            </a:pPr>
            <a:r>
              <a:t>Developer-oriented: </a:t>
            </a:r>
          </a:p>
          <a:p>
            <a:pPr lvl="1" marL="655884" indent="-286949" defTabSz="484886">
              <a:spcBef>
                <a:spcPts val="2600"/>
              </a:spcBef>
              <a:defRPr sz="2324"/>
            </a:pPr>
            <a:r>
              <a:t>Developers choose whom to talk to</a:t>
            </a:r>
          </a:p>
          <a:p>
            <a:pPr lvl="1" marL="655884" indent="-286949" defTabSz="484886">
              <a:spcBef>
                <a:spcPts val="2600"/>
              </a:spcBef>
              <a:defRPr sz="2324"/>
            </a:pPr>
            <a:r>
              <a:t>Likelihood of forming ties, maintaining ties, …</a:t>
            </a:r>
          </a:p>
          <a:p>
            <a:pPr marL="368934" indent="-368934" defTabSz="484886">
              <a:spcBef>
                <a:spcPts val="3400"/>
              </a:spcBef>
              <a:defRPr sz="2988"/>
            </a:pPr>
            <a:r>
              <a:t>Stochastic</a:t>
            </a:r>
          </a:p>
          <a:p>
            <a:pPr lvl="1" marL="655884" indent="-286949" defTabSz="484886">
              <a:spcBef>
                <a:spcPts val="2600"/>
              </a:spcBef>
              <a:defRPr sz="2324"/>
            </a:pPr>
            <a:r>
              <a:t>Developers behave to optimize an objective function; included our covariates</a:t>
            </a:r>
          </a:p>
          <a:p>
            <a:pPr lvl="1" marL="655884" indent="-286949" defTabSz="484886">
              <a:spcBef>
                <a:spcPts val="2600"/>
              </a:spcBef>
              <a:defRPr sz="2324"/>
            </a:pPr>
            <a:r>
              <a:t>Assume observed graphs as outcomes of a continuous-time Markov process </a:t>
            </a:r>
            <a:endParaRPr sz="996"/>
          </a:p>
          <a:p>
            <a:pPr marL="368934" indent="-368934" defTabSz="484886">
              <a:spcBef>
                <a:spcPts val="3400"/>
              </a:spcBef>
              <a:defRPr sz="2988"/>
            </a:pPr>
            <a:r>
              <a:t>Estimated</a:t>
            </a:r>
          </a:p>
        </p:txBody>
      </p:sp>
      <p:sp>
        <p:nvSpPr>
          <p:cNvPr id="645" name="Shape 645"/>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47" name="Shape 647"/>
          <p:cNvSpPr/>
          <p:nvPr>
            <p:ph type="title"/>
          </p:nvPr>
        </p:nvSpPr>
        <p:spPr>
          <a:prstGeom prst="rect">
            <a:avLst/>
          </a:prstGeom>
        </p:spPr>
        <p:txBody>
          <a:bodyPr/>
          <a:lstStyle>
            <a:lvl1pPr>
              <a:spcBef>
                <a:spcPts val="3200"/>
              </a:spcBef>
              <a:defRPr sz="5300"/>
            </a:lvl1pPr>
          </a:lstStyle>
          <a:p>
            <a:pPr/>
            <a:r>
              <a:t>Social network analysis of developers’ communication graphs</a:t>
            </a:r>
          </a:p>
        </p:txBody>
      </p:sp>
      <p:sp>
        <p:nvSpPr>
          <p:cNvPr id="648" name="Shape 648"/>
          <p:cNvSpPr/>
          <p:nvPr>
            <p:ph type="body" idx="1"/>
          </p:nvPr>
        </p:nvSpPr>
        <p:spPr>
          <a:xfrm>
            <a:off x="977900" y="1866900"/>
            <a:ext cx="11245206" cy="6952953"/>
          </a:xfrm>
          <a:prstGeom prst="rect">
            <a:avLst/>
          </a:prstGeom>
        </p:spPr>
        <p:txBody>
          <a:bodyPr/>
          <a:lstStyle/>
          <a:p>
            <a:pPr marL="0" indent="0" defTabSz="455675">
              <a:spcBef>
                <a:spcPts val="2400"/>
              </a:spcBef>
              <a:buSzTx/>
              <a:buNone/>
              <a:defRPr sz="2807"/>
            </a:pPr>
          </a:p>
          <a:p>
            <a:pPr marL="0" indent="0" defTabSz="455675">
              <a:spcBef>
                <a:spcPts val="2400"/>
              </a:spcBef>
              <a:buSzTx/>
              <a:buNone/>
              <a:defRPr sz="2807"/>
            </a:pPr>
            <a:r>
              <a:t>An overview of </a:t>
            </a:r>
          </a:p>
          <a:p>
            <a:pPr marL="346709" indent="-346709" defTabSz="455675">
              <a:spcBef>
                <a:spcPts val="2400"/>
              </a:spcBef>
              <a:defRPr sz="2807"/>
            </a:pPr>
            <a:r>
              <a:t>What the mathematical models are:</a:t>
            </a:r>
          </a:p>
          <a:p>
            <a:pPr lvl="1" marL="693419" indent="-346709" defTabSz="455675">
              <a:spcBef>
                <a:spcPts val="2400"/>
              </a:spcBef>
              <a:defRPr sz="2807"/>
            </a:pPr>
            <a:r>
              <a:t>A developer-oriented approach to statistically model the changes a community goes through in the run-up to a fork. The model represented tie formation, tie breakage, and tie maintenance between developers. It uses stochastic estimation methods to estimate several model parameters that capture the variance in the changes the community goes through.</a:t>
            </a:r>
          </a:p>
          <a:p>
            <a:pPr marL="346709" indent="-346709" defTabSz="455675">
              <a:spcBef>
                <a:spcPts val="2400"/>
              </a:spcBef>
              <a:defRPr sz="2807"/>
            </a:pPr>
            <a:r>
              <a:t>What they lead us to</a:t>
            </a:r>
          </a:p>
          <a:p>
            <a:pPr lvl="1" marL="693419" indent="-346709" defTabSz="455675">
              <a:spcBef>
                <a:spcPts val="2400"/>
              </a:spcBef>
              <a:defRPr sz="2807"/>
            </a:pPr>
            <a:r>
              <a:t>Estimates of the significance of several parameters on this longitudinal change.</a:t>
            </a:r>
          </a:p>
        </p:txBody>
      </p:sp>
      <p:sp>
        <p:nvSpPr>
          <p:cNvPr id="649" name="Shape 649"/>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51" name="epc-flow-charts.pdf"/>
          <p:cNvPicPr>
            <a:picLocks noChangeAspect="1"/>
          </p:cNvPicPr>
          <p:nvPr>
            <p:ph type="pic" idx="13"/>
          </p:nvPr>
        </p:nvPicPr>
        <p:blipFill>
          <a:blip r:embed="rId3">
            <a:extLst/>
          </a:blip>
          <a:srcRect l="0" t="0" r="0" b="0"/>
          <a:stretch>
            <a:fillRect/>
          </a:stretch>
        </p:blipFill>
        <p:spPr>
          <a:xfrm>
            <a:off x="2984900" y="2142647"/>
            <a:ext cx="8111112" cy="6973951"/>
          </a:xfrm>
          <a:prstGeom prst="rect">
            <a:avLst/>
          </a:prstGeom>
        </p:spPr>
      </p:pic>
      <p:sp>
        <p:nvSpPr>
          <p:cNvPr id="652" name="Shape 652"/>
          <p:cNvSpPr/>
          <p:nvPr>
            <p:ph type="sldNum" sz="quarter" idx="4294967295"/>
          </p:nvPr>
        </p:nvSpPr>
        <p:spPr>
          <a:xfrm>
            <a:off x="6311798" y="9245600"/>
            <a:ext cx="368504"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53" name="Shape 653"/>
          <p:cNvSpPr/>
          <p:nvPr/>
        </p:nvSpPr>
        <p:spPr>
          <a:xfrm>
            <a:off x="2902426" y="3413441"/>
            <a:ext cx="974028" cy="3695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3600"/>
            </a:lvl1pPr>
          </a:lstStyle>
          <a:p>
            <a:pPr/>
            <a:r>
              <a:t>{</a:t>
            </a:r>
          </a:p>
        </p:txBody>
      </p:sp>
      <p:sp>
        <p:nvSpPr>
          <p:cNvPr id="654" name="Shape 654"/>
          <p:cNvSpPr/>
          <p:nvPr/>
        </p:nvSpPr>
        <p:spPr>
          <a:xfrm>
            <a:off x="252012" y="5191441"/>
            <a:ext cx="2773377"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a:r>
              <a:t>Statistical Modeling</a:t>
            </a:r>
          </a:p>
        </p:txBody>
      </p:sp>
      <p:sp>
        <p:nvSpPr>
          <p:cNvPr id="655" name="Shape 655"/>
          <p:cNvSpPr/>
          <p:nvPr>
            <p:ph type="title"/>
          </p:nvPr>
        </p:nvSpPr>
        <p:spPr>
          <a:xfrm>
            <a:off x="952500" y="444500"/>
            <a:ext cx="11099800" cy="2159000"/>
          </a:xfrm>
          <a:prstGeom prst="rect">
            <a:avLst/>
          </a:prstGeom>
        </p:spPr>
        <p:txBody>
          <a:bodyPr anchor="ctr"/>
          <a:lstStyle>
            <a:lvl1pPr>
              <a:defRPr sz="5100"/>
            </a:lvl1pPr>
          </a:lstStyle>
          <a:p>
            <a:pPr/>
            <a:r>
              <a:t>Social network analysis of developers’ communication graphs</a:t>
            </a:r>
          </a:p>
        </p:txBody>
      </p:sp>
    </p:spTree>
  </p:cSld>
  <p:clrMapOvr>
    <a:masterClrMapping/>
  </p:clrMapOvr>
  <p:transition xmlns:p14="http://schemas.microsoft.com/office/powerpoint/2010/main" spd="med" advClick="1" p14:dur="1000"/>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657" name="Shape 657"/>
          <p:cNvSpPr/>
          <p:nvPr>
            <p:ph type="title"/>
          </p:nvPr>
        </p:nvSpPr>
        <p:spPr>
          <a:prstGeom prst="rect">
            <a:avLst/>
          </a:prstGeom>
        </p:spPr>
        <p:txBody>
          <a:bodyPr/>
          <a:lstStyle/>
          <a:p>
            <a:pPr defTabSz="350520">
              <a:defRPr sz="4800"/>
            </a:pPr>
            <a:r>
              <a:t>Results</a:t>
            </a:r>
          </a:p>
          <a:p>
            <a:pPr defTabSz="350520">
              <a:spcBef>
                <a:spcPts val="1900"/>
              </a:spcBef>
              <a:defRPr i="1" sz="2640"/>
            </a:pPr>
            <a:r>
              <a:t>Social network analysis of open source developers’ interaction graphs</a:t>
            </a:r>
          </a:p>
        </p:txBody>
      </p:sp>
      <p:sp>
        <p:nvSpPr>
          <p:cNvPr id="658" name="Shape 658"/>
          <p:cNvSpPr/>
          <p:nvPr>
            <p:ph type="body" idx="1"/>
          </p:nvPr>
        </p:nvSpPr>
        <p:spPr>
          <a:xfrm>
            <a:off x="977900" y="1866900"/>
            <a:ext cx="11245206" cy="6952953"/>
          </a:xfrm>
          <a:prstGeom prst="rect">
            <a:avLst/>
          </a:prstGeom>
        </p:spPr>
        <p:txBody>
          <a:bodyPr/>
          <a:lstStyle/>
          <a:p>
            <a:pPr marL="0" indent="0" defTabSz="239522">
              <a:spcBef>
                <a:spcPts val="1300"/>
              </a:spcBef>
              <a:buSzTx/>
              <a:buNone/>
              <a:defRPr sz="1476"/>
            </a:pPr>
            <a:r>
              <a:t>Here’s my data:</a:t>
            </a:r>
          </a:p>
          <a:p>
            <a:pPr marL="141746" indent="-141746" defTabSz="239522">
              <a:spcBef>
                <a:spcPts val="1300"/>
              </a:spcBef>
              <a:defRPr sz="1476"/>
            </a:pPr>
            <a:r>
              <a:t>The interaction graphs of the developers that sent and received messages on the projects developers mailing list, for the time period of 10-month run-up to the fork event. And the source code contribution levels of the developers</a:t>
            </a:r>
          </a:p>
          <a:p>
            <a:pPr marL="0" indent="0" defTabSz="239522">
              <a:spcBef>
                <a:spcPts val="1300"/>
              </a:spcBef>
              <a:buSzTx/>
              <a:buNone/>
              <a:defRPr sz="1476"/>
            </a:pPr>
            <a:r>
              <a:t>Here’s what I found:</a:t>
            </a:r>
          </a:p>
          <a:p>
            <a:pPr marL="0" indent="0" algn="ctr" defTabSz="239522">
              <a:spcBef>
                <a:spcPts val="1300"/>
              </a:spcBef>
              <a:buSzTx/>
              <a:buNone/>
              <a:defRPr sz="3525"/>
            </a:pPr>
            <a:r>
              <a:t>TABLE</a:t>
            </a:r>
          </a:p>
          <a:p>
            <a:pPr marL="141746" indent="-141746" defTabSz="239522">
              <a:spcBef>
                <a:spcPts val="1300"/>
              </a:spcBef>
              <a:defRPr sz="1476"/>
            </a:pPr>
            <a:r>
              <a:t>In conflict-driven forks, (1) the developers maintained a preference for interacting with developers who had similar out-degrees, in contrast to the non-conflict-driven forks, where the developers did not require similar out-degrees. (2) In conflict-driven forks, the interactions were reciprocal, in contrast to the non-conflict-driven forks, where the interactions did not need to be reciprocal to happen. (3) In conflict-driven forks, the more senior developers preferred to interact with other more senior developers, in contrast to the non-conflict-driven forks.</a:t>
            </a:r>
          </a:p>
          <a:p>
            <a:pPr marL="141746" indent="-141746" defTabSz="239522">
              <a:spcBef>
                <a:spcPts val="1300"/>
              </a:spcBef>
              <a:defRPr sz="1476"/>
            </a:pPr>
            <a:r>
              <a:t>In non-conflict-driven forks, (1) the interactions did not necessarily need to be reciprocal, in contrast to the conflict-driven forks, where the interactions needed to be reciprocal to continue to happen. (2) In non-conflict-driven forks, the developers with high source code contribution levels interacted more with other high source code contributors. (3) In non-conflict-driven forks, high levels of contribution to the source code brings you connections more rapidly, while high levels of contributions to the mailing list is not suggestive of this. This can be interpreted as a sign of meritocracy based on code, rather than talk, which captures a healthy dynamic in these project.</a:t>
            </a:r>
          </a:p>
          <a:p>
            <a:pPr marL="0" indent="0" defTabSz="239522">
              <a:spcBef>
                <a:spcPts val="1300"/>
              </a:spcBef>
              <a:buSzTx/>
              <a:buNone/>
              <a:defRPr sz="1476"/>
            </a:pPr>
            <a:r>
              <a:t>Here’s why it matters:</a:t>
            </a:r>
          </a:p>
          <a:p>
            <a:pPr marL="93726" indent="-93726" defTabSz="239522">
              <a:spcBef>
                <a:spcPts val="1300"/>
              </a:spcBef>
              <a:buSzPct val="100000"/>
              <a:defRPr sz="1476"/>
            </a:pPr>
            <a:r>
              <a:t>Estimating the influence of several factors on how developers interact provides indicators of healthy dynamics, such as meritocracy in the project.</a:t>
            </a:r>
          </a:p>
          <a:p>
            <a:pPr marL="0" indent="0" defTabSz="239522">
              <a:spcBef>
                <a:spcPts val="1300"/>
              </a:spcBef>
              <a:buSzTx/>
              <a:buNone/>
              <a:defRPr sz="1476"/>
            </a:pPr>
            <a:r>
              <a:t>Here’s the implications of what I found:</a:t>
            </a:r>
          </a:p>
          <a:p>
            <a:pPr marL="93726" indent="-93726" defTabSz="239522">
              <a:spcBef>
                <a:spcPts val="1300"/>
              </a:spcBef>
              <a:buSzPct val="100000"/>
              <a:defRPr sz="1476"/>
            </a:pPr>
            <a:r>
              <a:t>It’s not a great way of measuring up a project, but it’s not a bad way of finding out who in the project deserves credit, who is mostly talk and no action, and whether the project is a meritocracy.</a:t>
            </a:r>
          </a:p>
        </p:txBody>
      </p:sp>
      <p:sp>
        <p:nvSpPr>
          <p:cNvPr id="659" name="Shape 659"/>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663" name="Shape 663"/>
          <p:cNvSpPr/>
          <p:nvPr>
            <p:ph type="title"/>
          </p:nvPr>
        </p:nvSpPr>
        <p:spPr>
          <a:prstGeom prst="rect">
            <a:avLst/>
          </a:prstGeom>
        </p:spPr>
        <p:txBody>
          <a:bodyPr/>
          <a:lstStyle/>
          <a:p>
            <a:pPr defTabSz="350520">
              <a:defRPr sz="4800"/>
            </a:pPr>
            <a:r>
              <a:t>Results</a:t>
            </a:r>
          </a:p>
          <a:p>
            <a:pPr defTabSz="350520">
              <a:spcBef>
                <a:spcPts val="1900"/>
              </a:spcBef>
              <a:defRPr i="1" sz="2640"/>
            </a:pPr>
            <a:r>
              <a:t>Social network analysis of open source developers’ interaction graphs</a:t>
            </a:r>
          </a:p>
        </p:txBody>
      </p:sp>
      <p:sp>
        <p:nvSpPr>
          <p:cNvPr id="664" name="Shape 664"/>
          <p:cNvSpPr/>
          <p:nvPr>
            <p:ph type="body" idx="1"/>
          </p:nvPr>
        </p:nvSpPr>
        <p:spPr>
          <a:xfrm>
            <a:off x="977900" y="1866900"/>
            <a:ext cx="11245206" cy="6952953"/>
          </a:xfrm>
          <a:prstGeom prst="rect">
            <a:avLst/>
          </a:prstGeom>
        </p:spPr>
        <p:txBody>
          <a:bodyPr/>
          <a:lstStyle/>
          <a:p>
            <a:pPr marL="0" indent="0" defTabSz="268731">
              <a:spcBef>
                <a:spcPts val="1400"/>
              </a:spcBef>
              <a:buSzTx/>
              <a:buNone/>
              <a:defRPr sz="1656"/>
            </a:pPr>
            <a:r>
              <a:t>Here’s my data:</a:t>
            </a:r>
          </a:p>
          <a:p>
            <a:pPr marL="159032" indent="-159032" defTabSz="268731">
              <a:spcBef>
                <a:spcPts val="1400"/>
              </a:spcBef>
              <a:defRPr sz="1656"/>
            </a:pPr>
            <a:r>
              <a:t>The interaction graphs of the developers that sent and received messages on the projects developers mailing list, for the time period of 10-month run-up to the fork event. And the source code contribution levels of the developers</a:t>
            </a:r>
          </a:p>
          <a:p>
            <a:pPr marL="0" indent="0" defTabSz="268731">
              <a:spcBef>
                <a:spcPts val="1400"/>
              </a:spcBef>
              <a:buSzTx/>
              <a:buNone/>
              <a:defRPr sz="1656"/>
            </a:pPr>
            <a:r>
              <a:t>Here’s what I found:</a:t>
            </a:r>
          </a:p>
          <a:p>
            <a:pPr marL="159032" indent="-159032" defTabSz="268731">
              <a:spcBef>
                <a:spcPts val="1400"/>
              </a:spcBef>
              <a:defRPr sz="1656"/>
            </a:pPr>
            <a:r>
              <a:t>In conflict-driven forks, (1) the developers maintained a preference for interacting with developers who had similar out-degrees, in contrast to the non-conflict-driven forks, where the developers did not require similar out-degrees. (2) In conflict-driven forks, the interactions were reciprocal, in contrast to the non-conflict-driven forks, where the interactions did not need to be reciprocal to happen. (3) In conflict-driven forks, the more senior developers preferred to interact with other more senior developers, in contrast to the non-conflict-driven forks.</a:t>
            </a:r>
          </a:p>
          <a:p>
            <a:pPr marL="159032" indent="-159032" defTabSz="268731">
              <a:spcBef>
                <a:spcPts val="1400"/>
              </a:spcBef>
              <a:defRPr sz="1656"/>
            </a:pPr>
            <a:r>
              <a:t>In non-conflict-driven forks, (1) the interactions did not necessarily need to be reciprocal, in contrast to the conflict-driven forks, where the interactions needed to be reciprocal to continue to happen. (2) In non-conflict-driven forks, the developers with high source code contribution levels interacted more with other high source code contributors. (3) In non-conflict-driven forks, high levels of contribution to the source code brings you connections more rapidly, while high levels of contributions to the mailing list is not suggestive of this. This can be interpreted as a sign of meritocracy based on code, rather than talk, which captures a healthy dynamic in these project.</a:t>
            </a:r>
          </a:p>
          <a:p>
            <a:pPr marL="0" indent="0" defTabSz="268731">
              <a:spcBef>
                <a:spcPts val="1400"/>
              </a:spcBef>
              <a:buSzTx/>
              <a:buNone/>
              <a:defRPr sz="1656"/>
            </a:pPr>
            <a:r>
              <a:t>Here’s why it matters:</a:t>
            </a:r>
          </a:p>
          <a:p>
            <a:pPr marL="105155" indent="-105155" defTabSz="268731">
              <a:spcBef>
                <a:spcPts val="1400"/>
              </a:spcBef>
              <a:buSzPct val="100000"/>
              <a:defRPr sz="1656"/>
            </a:pPr>
            <a:r>
              <a:t>Estimating the influence of several factors on how developers interact provides indicators of healthy dynamics, such as meritocracy in the project.</a:t>
            </a:r>
          </a:p>
          <a:p>
            <a:pPr marL="0" indent="0" defTabSz="268731">
              <a:spcBef>
                <a:spcPts val="1400"/>
              </a:spcBef>
              <a:buSzTx/>
              <a:buNone/>
              <a:defRPr sz="1656"/>
            </a:pPr>
            <a:r>
              <a:t>Here’s the implications of what I found:</a:t>
            </a:r>
          </a:p>
          <a:p>
            <a:pPr marL="105155" indent="-105155" defTabSz="268731">
              <a:spcBef>
                <a:spcPts val="1400"/>
              </a:spcBef>
              <a:buSzPct val="100000"/>
              <a:defRPr sz="1656"/>
            </a:pPr>
            <a:r>
              <a:t>It’s not a great way of measuring up a project, but it’s not a bad way of finding out who in the project deserves credit, who is mostly talk and no action, and whether the project is a meritocracy.</a:t>
            </a:r>
          </a:p>
        </p:txBody>
      </p:sp>
      <p:sp>
        <p:nvSpPr>
          <p:cNvPr id="665" name="Shape 665"/>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68.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69" name="epc-flow-charts.pdf"/>
          <p:cNvPicPr>
            <a:picLocks noChangeAspect="1"/>
          </p:cNvPicPr>
          <p:nvPr>
            <p:ph type="pic" idx="13"/>
          </p:nvPr>
        </p:nvPicPr>
        <p:blipFill>
          <a:blip r:embed="rId3">
            <a:extLst/>
          </a:blip>
          <a:srcRect l="0" t="0" r="0" b="0"/>
          <a:stretch>
            <a:fillRect/>
          </a:stretch>
        </p:blipFill>
        <p:spPr>
          <a:xfrm>
            <a:off x="2984900" y="2142647"/>
            <a:ext cx="8111112" cy="6973951"/>
          </a:xfrm>
          <a:prstGeom prst="rect">
            <a:avLst/>
          </a:prstGeom>
        </p:spPr>
      </p:pic>
      <p:sp>
        <p:nvSpPr>
          <p:cNvPr id="670" name="Shape 670"/>
          <p:cNvSpPr/>
          <p:nvPr>
            <p:ph type="sldNum" sz="quarter" idx="4294967295"/>
          </p:nvPr>
        </p:nvSpPr>
        <p:spPr>
          <a:xfrm>
            <a:off x="6311798" y="9245600"/>
            <a:ext cx="368504"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71" name="Shape 671"/>
          <p:cNvSpPr/>
          <p:nvPr>
            <p:ph type="title"/>
          </p:nvPr>
        </p:nvSpPr>
        <p:spPr>
          <a:xfrm>
            <a:off x="952500" y="444500"/>
            <a:ext cx="11099800" cy="2159000"/>
          </a:xfrm>
          <a:prstGeom prst="rect">
            <a:avLst/>
          </a:prstGeom>
        </p:spPr>
        <p:txBody>
          <a:bodyPr anchor="ctr"/>
          <a:lstStyle>
            <a:lvl1pPr>
              <a:defRPr sz="5100"/>
            </a:lvl1pPr>
          </a:lstStyle>
          <a:p>
            <a:pPr/>
            <a:r>
              <a:t>Social network analysis of developers’ communication graphs</a:t>
            </a:r>
          </a:p>
        </p:txBody>
      </p:sp>
    </p:spTree>
  </p:cSld>
  <p:clrMapOvr>
    <a:masterClrMapping/>
  </p:clrMapOvr>
  <p:transition xmlns:p14="http://schemas.microsoft.com/office/powerpoint/2010/main" spd="med" advClick="1" p14:dur="1000"/>
</p:sld>
</file>

<file path=ppt/slides/slide69.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73" name="Shape 673"/>
          <p:cNvSpPr/>
          <p:nvPr>
            <p:ph type="title"/>
          </p:nvPr>
        </p:nvSpPr>
        <p:spPr>
          <a:prstGeom prst="rect">
            <a:avLst/>
          </a:prstGeom>
        </p:spPr>
        <p:txBody>
          <a:bodyPr/>
          <a:lstStyle>
            <a:lvl1pPr defTabSz="490727">
              <a:defRPr sz="6719"/>
            </a:lvl1pPr>
          </a:lstStyle>
          <a:p>
            <a:pPr/>
            <a:r>
              <a:t>Statistical Model</a:t>
            </a:r>
          </a:p>
        </p:txBody>
      </p:sp>
      <p:sp>
        <p:nvSpPr>
          <p:cNvPr id="674" name="Shape 674"/>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75" name="Shape 675"/>
          <p:cNvSpPr/>
          <p:nvPr/>
        </p:nvSpPr>
        <p:spPr>
          <a:xfrm>
            <a:off x="952500" y="4291012"/>
            <a:ext cx="11099801"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To model graph evolution from           to          , </a:t>
            </a:r>
          </a:p>
        </p:txBody>
      </p:sp>
      <p:pic>
        <p:nvPicPr>
          <p:cNvPr id="676" name="pasted-image.pdf"/>
          <p:cNvPicPr>
            <a:picLocks noChangeAspect="1"/>
          </p:cNvPicPr>
          <p:nvPr/>
        </p:nvPicPr>
        <p:blipFill>
          <a:blip r:embed="rId3">
            <a:extLst/>
          </a:blip>
          <a:stretch>
            <a:fillRect/>
          </a:stretch>
        </p:blipFill>
        <p:spPr>
          <a:xfrm>
            <a:off x="7322124" y="4441126"/>
            <a:ext cx="1092201" cy="474473"/>
          </a:xfrm>
          <a:prstGeom prst="rect">
            <a:avLst/>
          </a:prstGeom>
          <a:ln w="12700">
            <a:miter lim="400000"/>
          </a:ln>
        </p:spPr>
      </p:pic>
      <p:pic>
        <p:nvPicPr>
          <p:cNvPr id="677" name="pasted-image.pdf"/>
          <p:cNvPicPr>
            <a:picLocks noChangeAspect="1"/>
          </p:cNvPicPr>
          <p:nvPr/>
        </p:nvPicPr>
        <p:blipFill>
          <a:blip r:embed="rId4">
            <a:extLst/>
          </a:blip>
          <a:srcRect l="0" t="0" r="0" b="0"/>
          <a:stretch>
            <a:fillRect/>
          </a:stretch>
        </p:blipFill>
        <p:spPr>
          <a:xfrm>
            <a:off x="9085688" y="4441126"/>
            <a:ext cx="1092201" cy="474473"/>
          </a:xfrm>
          <a:prstGeom prst="rect">
            <a:avLst/>
          </a:prstGeom>
          <a:ln w="12700">
            <a:miter lim="400000"/>
          </a:ln>
        </p:spPr>
      </p:pic>
      <p:sp>
        <p:nvSpPr>
          <p:cNvPr id="678" name="Shape 678"/>
          <p:cNvSpPr/>
          <p:nvPr/>
        </p:nvSpPr>
        <p:spPr>
          <a:xfrm>
            <a:off x="1005636" y="5030787"/>
            <a:ext cx="10350797"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and so on, we treat the dynamics as the results of a series of small atomic changes (mini-steps)</a:t>
            </a:r>
          </a:p>
        </p:txBody>
      </p:sp>
      <p:sp>
        <p:nvSpPr>
          <p:cNvPr id="679" name="Shape 679"/>
          <p:cNvSpPr/>
          <p:nvPr/>
        </p:nvSpPr>
        <p:spPr>
          <a:xfrm>
            <a:off x="537877" y="2603499"/>
            <a:ext cx="11929046"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400">
                <a:solidFill>
                  <a:schemeClr val="accent5"/>
                </a:solidFill>
                <a:latin typeface="Helvetica"/>
                <a:ea typeface="Helvetica"/>
                <a:cs typeface="Helvetica"/>
                <a:sym typeface="Helvetica"/>
              </a:defRPr>
            </a:lvl1pPr>
          </a:lstStyle>
          <a:p>
            <a:pPr/>
            <a:r>
              <a:t>Longitudinal change = a series of mini-steps</a:t>
            </a:r>
          </a:p>
        </p:txBody>
      </p:sp>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7" name="Shape 157"/>
          <p:cNvSpPr/>
          <p:nvPr>
            <p:ph type="title"/>
          </p:nvPr>
        </p:nvSpPr>
        <p:spPr>
          <a:prstGeom prst="rect">
            <a:avLst/>
          </a:prstGeom>
        </p:spPr>
        <p:txBody>
          <a:bodyPr/>
          <a:lstStyle/>
          <a:p>
            <a:pPr/>
            <a:r>
              <a:t>Forking Categories</a:t>
            </a:r>
          </a:p>
        </p:txBody>
      </p:sp>
      <p:sp>
        <p:nvSpPr>
          <p:cNvPr id="158" name="Shape 158"/>
          <p:cNvSpPr/>
          <p:nvPr>
            <p:ph type="body" idx="1"/>
          </p:nvPr>
        </p:nvSpPr>
        <p:spPr>
          <a:xfrm>
            <a:off x="965200" y="2387600"/>
            <a:ext cx="10094417" cy="6286500"/>
          </a:xfrm>
          <a:prstGeom prst="rect">
            <a:avLst/>
          </a:prstGeom>
        </p:spPr>
        <p:txBody>
          <a:bodyPr/>
          <a:lstStyle/>
          <a:p>
            <a:pPr marL="0" indent="0" defTabSz="484886">
              <a:spcBef>
                <a:spcPts val="2600"/>
              </a:spcBef>
              <a:buSzTx/>
              <a:buNone/>
              <a:defRPr sz="2324"/>
            </a:pPr>
            <a:r>
              <a:t>Communities dissolve or evolve for a variety of different reasons:</a:t>
            </a:r>
          </a:p>
          <a:p>
            <a:pPr lvl="1" marL="655884" indent="-286949" defTabSz="484886">
              <a:spcBef>
                <a:spcPts val="2600"/>
              </a:spcBef>
              <a:defRPr b="1" sz="2905">
                <a:solidFill>
                  <a:schemeClr val="accent5">
                    <a:hueOff val="-176146"/>
                    <a:satOff val="3665"/>
                    <a:lumOff val="-13986"/>
                  </a:schemeClr>
                </a:solidFill>
                <a:latin typeface="Helvetica"/>
                <a:ea typeface="Helvetica"/>
                <a:cs typeface="Helvetica"/>
                <a:sym typeface="Helvetica"/>
              </a:defRPr>
            </a:pPr>
            <a:r>
              <a:t>Conflict-driven</a:t>
            </a:r>
          </a:p>
          <a:p>
            <a:pPr lvl="2" marL="1024819" indent="-286949" defTabSz="484886">
              <a:spcBef>
                <a:spcPts val="2600"/>
              </a:spcBef>
              <a:defRPr sz="1992"/>
            </a:pPr>
            <a:r>
              <a:t>Destructive</a:t>
            </a:r>
          </a:p>
          <a:p>
            <a:pPr lvl="2" marL="1024819" indent="-286949" defTabSz="484886">
              <a:spcBef>
                <a:spcPts val="2600"/>
              </a:spcBef>
              <a:defRPr sz="1992"/>
            </a:pPr>
            <a:r>
              <a:t>Lead to resentment</a:t>
            </a:r>
          </a:p>
          <a:p>
            <a:pPr lvl="2" marL="1024819" indent="-286949" defTabSz="484886">
              <a:spcBef>
                <a:spcPts val="2600"/>
              </a:spcBef>
              <a:defRPr sz="1992"/>
            </a:pPr>
            <a:r>
              <a:t>Become competitors; “you’re either with us, or against us”</a:t>
            </a:r>
          </a:p>
          <a:p>
            <a:pPr lvl="1" marL="655884" indent="-286949" defTabSz="484886">
              <a:spcBef>
                <a:spcPts val="2600"/>
              </a:spcBef>
              <a:defRPr b="1" sz="2905">
                <a:solidFill>
                  <a:schemeClr val="accent6">
                    <a:lumOff val="-8741"/>
                  </a:schemeClr>
                </a:solidFill>
                <a:latin typeface="Helvetica"/>
                <a:ea typeface="Helvetica"/>
                <a:cs typeface="Helvetica"/>
                <a:sym typeface="Helvetica"/>
              </a:defRPr>
            </a:pPr>
            <a:r>
              <a:t>Non-conflict-driven</a:t>
            </a:r>
          </a:p>
          <a:p>
            <a:pPr lvl="2" marL="1024819" indent="-286949" defTabSz="484886">
              <a:spcBef>
                <a:spcPts val="2600"/>
              </a:spcBef>
              <a:defRPr sz="1992"/>
            </a:pPr>
            <a:r>
              <a:t>Developers interested in exploring different functionalities</a:t>
            </a:r>
          </a:p>
          <a:p>
            <a:pPr lvl="2" marL="1024819" indent="-286949" defTabSz="484886">
              <a:spcBef>
                <a:spcPts val="2600"/>
              </a:spcBef>
              <a:defRPr sz="1992"/>
            </a:pPr>
            <a:r>
              <a:t>Not necessarily creating an all-or-nothing type of thing; </a:t>
            </a:r>
          </a:p>
          <a:p>
            <a:pPr lvl="2" marL="1024819" indent="-286949" defTabSz="484886">
              <a:spcBef>
                <a:spcPts val="2600"/>
              </a:spcBef>
              <a:defRPr sz="1992"/>
            </a:pPr>
            <a:r>
              <a:t>Developers participate in multiple communities, as long as it’s a constructive work</a:t>
            </a:r>
          </a:p>
        </p:txBody>
      </p:sp>
      <p:sp>
        <p:nvSpPr>
          <p:cNvPr id="159" name="Shape 159"/>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62" name="Group 162"/>
          <p:cNvGrpSpPr/>
          <p:nvPr/>
        </p:nvGrpSpPr>
        <p:grpSpPr>
          <a:xfrm>
            <a:off x="10873705" y="6067088"/>
            <a:ext cx="1690827" cy="2410369"/>
            <a:chOff x="0" y="0"/>
            <a:chExt cx="1690826" cy="2410368"/>
          </a:xfrm>
        </p:grpSpPr>
        <p:pic>
          <p:nvPicPr>
            <p:cNvPr id="161" name="Branching-and-forking.jpg"/>
            <p:cNvPicPr>
              <a:picLocks noChangeAspect="1"/>
            </p:cNvPicPr>
            <p:nvPr/>
          </p:nvPicPr>
          <p:blipFill>
            <a:blip r:embed="rId3">
              <a:extLst/>
            </a:blip>
            <a:srcRect l="18943" t="28096" r="58231" b="25640"/>
            <a:stretch>
              <a:fillRect/>
            </a:stretch>
          </p:blipFill>
          <p:spPr>
            <a:xfrm>
              <a:off x="127000" y="88900"/>
              <a:ext cx="1436826" cy="2080169"/>
            </a:xfrm>
            <a:prstGeom prst="rect">
              <a:avLst/>
            </a:prstGeom>
            <a:ln>
              <a:noFill/>
            </a:ln>
            <a:effectLst/>
          </p:spPr>
        </p:pic>
        <p:pic>
          <p:nvPicPr>
            <p:cNvPr id="160" name=""/>
            <p:cNvPicPr>
              <a:picLocks noChangeAspect="0"/>
            </p:cNvPicPr>
            <p:nvPr/>
          </p:nvPicPr>
          <p:blipFill>
            <a:blip r:embed="rId4">
              <a:extLst/>
            </a:blip>
            <a:stretch>
              <a:fillRect/>
            </a:stretch>
          </p:blipFill>
          <p:spPr>
            <a:xfrm>
              <a:off x="-1" y="0"/>
              <a:ext cx="1690828" cy="2410369"/>
            </a:xfrm>
            <a:prstGeom prst="rect">
              <a:avLst/>
            </a:prstGeom>
            <a:effectLst/>
          </p:spPr>
        </p:pic>
      </p:grpSp>
      <p:grpSp>
        <p:nvGrpSpPr>
          <p:cNvPr id="165" name="Group 165"/>
          <p:cNvGrpSpPr/>
          <p:nvPr/>
        </p:nvGrpSpPr>
        <p:grpSpPr>
          <a:xfrm>
            <a:off x="10822334" y="3031891"/>
            <a:ext cx="1793568" cy="2334604"/>
            <a:chOff x="0" y="0"/>
            <a:chExt cx="1793566" cy="2334602"/>
          </a:xfrm>
        </p:grpSpPr>
        <p:pic>
          <p:nvPicPr>
            <p:cNvPr id="164" name="Branching-and-forking.jpg"/>
            <p:cNvPicPr>
              <a:picLocks noChangeAspect="1"/>
            </p:cNvPicPr>
            <p:nvPr/>
          </p:nvPicPr>
          <p:blipFill>
            <a:blip r:embed="rId3">
              <a:extLst/>
            </a:blip>
            <a:srcRect l="61449" t="23778" r="9779" b="23778"/>
            <a:stretch>
              <a:fillRect/>
            </a:stretch>
          </p:blipFill>
          <p:spPr>
            <a:xfrm>
              <a:off x="127000" y="88900"/>
              <a:ext cx="1539567" cy="2004403"/>
            </a:xfrm>
            <a:prstGeom prst="rect">
              <a:avLst/>
            </a:prstGeom>
            <a:ln>
              <a:noFill/>
            </a:ln>
            <a:effectLst/>
          </p:spPr>
        </p:pic>
        <p:pic>
          <p:nvPicPr>
            <p:cNvPr id="163" name=""/>
            <p:cNvPicPr>
              <a:picLocks noChangeAspect="0"/>
            </p:cNvPicPr>
            <p:nvPr/>
          </p:nvPicPr>
          <p:blipFill>
            <a:blip r:embed="rId5">
              <a:extLst/>
            </a:blip>
            <a:stretch>
              <a:fillRect/>
            </a:stretch>
          </p:blipFill>
          <p:spPr>
            <a:xfrm>
              <a:off x="0" y="-1"/>
              <a:ext cx="1793567" cy="2334604"/>
            </a:xfrm>
            <a:prstGeom prst="rect">
              <a:avLst/>
            </a:prstGeom>
            <a:effectLst/>
          </p:spPr>
        </p:pic>
      </p:grpSp>
    </p:spTree>
  </p:cSld>
  <p:clrMapOvr>
    <a:masterClrMapping/>
  </p:clrMapOvr>
  <p:transition xmlns:p14="http://schemas.microsoft.com/office/powerpoint/2010/main" spd="med" advClick="1" p14:dur="1000"/>
</p:sld>
</file>

<file path=ppt/slides/slide70.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81" name="Shape 681"/>
          <p:cNvSpPr/>
          <p:nvPr>
            <p:ph type="title"/>
          </p:nvPr>
        </p:nvSpPr>
        <p:spPr>
          <a:prstGeom prst="rect">
            <a:avLst/>
          </a:prstGeom>
        </p:spPr>
        <p:txBody>
          <a:bodyPr/>
          <a:lstStyle/>
          <a:p>
            <a:pPr defTabSz="560831">
              <a:defRPr sz="7679"/>
            </a:pPr>
            <a:r>
              <a:t>Statistical Model</a:t>
            </a:r>
          </a:p>
          <a:p>
            <a:pPr defTabSz="560831">
              <a:defRPr sz="5760"/>
            </a:pPr>
            <a:r>
              <a:t>Mathematical notation</a:t>
            </a:r>
          </a:p>
        </p:txBody>
      </p:sp>
      <p:sp>
        <p:nvSpPr>
          <p:cNvPr id="682" name="Shape 682"/>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83" name="Shape 683"/>
          <p:cNvSpPr/>
          <p:nvPr/>
        </p:nvSpPr>
        <p:spPr>
          <a:xfrm>
            <a:off x="952500" y="3181349"/>
            <a:ext cx="11099801" cy="5016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44500" indent="-444500" algn="l">
              <a:buSzPct val="75000"/>
              <a:buChar char="•"/>
            </a:pPr>
            <a:r>
              <a:t>Data:      repeated observations on a graph with  developers</a:t>
            </a:r>
          </a:p>
          <a:p>
            <a:pPr algn="l"/>
          </a:p>
          <a:p>
            <a:pPr marL="444500" indent="-444500" algn="l">
              <a:buSzPct val="75000"/>
              <a:buChar char="•"/>
            </a:pPr>
            <a:r>
              <a:t>Representation: Directed graphs with adjacency matrices                                for       </a:t>
            </a:r>
          </a:p>
          <a:p>
            <a:pPr lvl="1" marL="889000" indent="-444500" algn="l">
              <a:buSzPct val="75000"/>
              <a:buChar char="•"/>
            </a:pPr>
            <a:r>
              <a:t>where i and j range from </a:t>
            </a:r>
          </a:p>
          <a:p>
            <a:pPr algn="l"/>
          </a:p>
          <a:p>
            <a:pPr marL="444500" indent="-444500" algn="l">
              <a:buSzPct val="75000"/>
              <a:buChar char="•"/>
            </a:pPr>
            <a:r>
              <a:t>        shows whether at time t, there exists a tie from  to   (value 1) or not (value 0).</a:t>
            </a:r>
          </a:p>
        </p:txBody>
      </p:sp>
      <p:pic>
        <p:nvPicPr>
          <p:cNvPr id="684" name="pasted-image.pdf"/>
          <p:cNvPicPr>
            <a:picLocks noChangeAspect="1"/>
          </p:cNvPicPr>
          <p:nvPr/>
        </p:nvPicPr>
        <p:blipFill>
          <a:blip r:embed="rId3">
            <a:extLst/>
          </a:blip>
          <a:stretch>
            <a:fillRect/>
          </a:stretch>
        </p:blipFill>
        <p:spPr>
          <a:xfrm>
            <a:off x="3324621" y="5518443"/>
            <a:ext cx="3759201" cy="487173"/>
          </a:xfrm>
          <a:prstGeom prst="rect">
            <a:avLst/>
          </a:prstGeom>
          <a:ln w="12700">
            <a:miter lim="400000"/>
          </a:ln>
        </p:spPr>
      </p:pic>
      <p:pic>
        <p:nvPicPr>
          <p:cNvPr id="685" name="pasted-image.pdf"/>
          <p:cNvPicPr>
            <a:picLocks noChangeAspect="1"/>
          </p:cNvPicPr>
          <p:nvPr/>
        </p:nvPicPr>
        <p:blipFill>
          <a:blip r:embed="rId4">
            <a:extLst/>
          </a:blip>
          <a:stretch>
            <a:fillRect/>
          </a:stretch>
        </p:blipFill>
        <p:spPr>
          <a:xfrm>
            <a:off x="1602233" y="7158281"/>
            <a:ext cx="647701" cy="461773"/>
          </a:xfrm>
          <a:prstGeom prst="rect">
            <a:avLst/>
          </a:prstGeom>
          <a:ln w="12700">
            <a:miter lim="400000"/>
          </a:ln>
        </p:spPr>
      </p:pic>
      <p:pic>
        <p:nvPicPr>
          <p:cNvPr id="686" name="pasted-image.pdf"/>
          <p:cNvPicPr>
            <a:picLocks noChangeAspect="1"/>
          </p:cNvPicPr>
          <p:nvPr/>
        </p:nvPicPr>
        <p:blipFill>
          <a:blip r:embed="rId5">
            <a:extLst/>
          </a:blip>
          <a:stretch>
            <a:fillRect/>
          </a:stretch>
        </p:blipFill>
        <p:spPr>
          <a:xfrm>
            <a:off x="2703214" y="3344610"/>
            <a:ext cx="469901" cy="334773"/>
          </a:xfrm>
          <a:prstGeom prst="rect">
            <a:avLst/>
          </a:prstGeom>
          <a:ln w="12700">
            <a:miter lim="400000"/>
          </a:ln>
        </p:spPr>
      </p:pic>
      <p:pic>
        <p:nvPicPr>
          <p:cNvPr id="687" name="pasted-image.pdf"/>
          <p:cNvPicPr>
            <a:picLocks noChangeAspect="1"/>
          </p:cNvPicPr>
          <p:nvPr/>
        </p:nvPicPr>
        <p:blipFill>
          <a:blip r:embed="rId6">
            <a:extLst/>
          </a:blip>
          <a:stretch>
            <a:fillRect/>
          </a:stretch>
        </p:blipFill>
        <p:spPr>
          <a:xfrm>
            <a:off x="11352311" y="3411136"/>
            <a:ext cx="215901" cy="322073"/>
          </a:xfrm>
          <a:prstGeom prst="rect">
            <a:avLst/>
          </a:prstGeom>
          <a:ln w="12700">
            <a:miter lim="400000"/>
          </a:ln>
        </p:spPr>
      </p:pic>
      <p:pic>
        <p:nvPicPr>
          <p:cNvPr id="688" name="pasted-image.pdf"/>
          <p:cNvPicPr>
            <a:picLocks noChangeAspect="1"/>
          </p:cNvPicPr>
          <p:nvPr/>
        </p:nvPicPr>
        <p:blipFill>
          <a:blip r:embed="rId7">
            <a:extLst/>
          </a:blip>
          <a:stretch>
            <a:fillRect/>
          </a:stretch>
        </p:blipFill>
        <p:spPr>
          <a:xfrm>
            <a:off x="8037016" y="5520825"/>
            <a:ext cx="2717801" cy="423673"/>
          </a:xfrm>
          <a:prstGeom prst="rect">
            <a:avLst/>
          </a:prstGeom>
          <a:ln w="12700">
            <a:miter lim="400000"/>
          </a:ln>
        </p:spPr>
      </p:pic>
      <p:pic>
        <p:nvPicPr>
          <p:cNvPr id="689" name="pasted-image.pdf"/>
          <p:cNvPicPr>
            <a:picLocks noChangeAspect="1"/>
          </p:cNvPicPr>
          <p:nvPr/>
        </p:nvPicPr>
        <p:blipFill>
          <a:blip r:embed="rId8">
            <a:extLst/>
          </a:blip>
          <a:stretch>
            <a:fillRect/>
          </a:stretch>
        </p:blipFill>
        <p:spPr>
          <a:xfrm>
            <a:off x="7067301" y="6066726"/>
            <a:ext cx="1193801" cy="410973"/>
          </a:xfrm>
          <a:prstGeom prst="rect">
            <a:avLst/>
          </a:prstGeom>
          <a:ln w="12700">
            <a:miter lim="400000"/>
          </a:ln>
        </p:spPr>
      </p:pic>
      <p:pic>
        <p:nvPicPr>
          <p:cNvPr id="690" name="pasted-image.pdf"/>
          <p:cNvPicPr>
            <a:picLocks noChangeAspect="1"/>
          </p:cNvPicPr>
          <p:nvPr/>
        </p:nvPicPr>
        <p:blipFill>
          <a:blip r:embed="rId9">
            <a:extLst/>
          </a:blip>
          <a:stretch>
            <a:fillRect/>
          </a:stretch>
        </p:blipFill>
        <p:spPr>
          <a:xfrm>
            <a:off x="1179066" y="7700909"/>
            <a:ext cx="139701" cy="334773"/>
          </a:xfrm>
          <a:prstGeom prst="rect">
            <a:avLst/>
          </a:prstGeom>
          <a:ln w="12700">
            <a:miter lim="400000"/>
          </a:ln>
        </p:spPr>
      </p:pic>
      <p:pic>
        <p:nvPicPr>
          <p:cNvPr id="691" name="pasted-image.pdf"/>
          <p:cNvPicPr>
            <a:picLocks noChangeAspect="1"/>
          </p:cNvPicPr>
          <p:nvPr/>
        </p:nvPicPr>
        <p:blipFill>
          <a:blip r:embed="rId10">
            <a:extLst/>
          </a:blip>
          <a:stretch>
            <a:fillRect/>
          </a:stretch>
        </p:blipFill>
        <p:spPr>
          <a:xfrm>
            <a:off x="1945481" y="7700462"/>
            <a:ext cx="190501" cy="410973"/>
          </a:xfrm>
          <a:prstGeom prst="rect">
            <a:avLst/>
          </a:prstGeom>
          <a:ln w="12700">
            <a:miter lim="400000"/>
          </a:ln>
        </p:spPr>
      </p:pic>
    </p:spTree>
  </p:cSld>
  <p:clrMapOvr>
    <a:masterClrMapping/>
  </p:clrMapOvr>
  <p:transition xmlns:p14="http://schemas.microsoft.com/office/powerpoint/2010/main" spd="med" advClick="1" p14:dur="1000"/>
</p:sld>
</file>

<file path=ppt/slides/slide7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93" name="Shape 693"/>
          <p:cNvSpPr/>
          <p:nvPr>
            <p:ph type="title"/>
          </p:nvPr>
        </p:nvSpPr>
        <p:spPr>
          <a:prstGeom prst="rect">
            <a:avLst/>
          </a:prstGeom>
        </p:spPr>
        <p:txBody>
          <a:bodyPr/>
          <a:lstStyle/>
          <a:p>
            <a:pPr defTabSz="490727">
              <a:defRPr sz="6719"/>
            </a:pPr>
            <a:r>
              <a:t>Statistical Model</a:t>
            </a:r>
            <a:br/>
            <a:r>
              <a:t>Mini-steps</a:t>
            </a:r>
          </a:p>
        </p:txBody>
      </p:sp>
      <p:sp>
        <p:nvSpPr>
          <p:cNvPr id="694" name="Shape 694"/>
          <p:cNvSpPr/>
          <p:nvPr>
            <p:ph type="body" idx="1"/>
          </p:nvPr>
        </p:nvSpPr>
        <p:spPr>
          <a:prstGeom prst="rect">
            <a:avLst/>
          </a:prstGeom>
        </p:spPr>
        <p:txBody>
          <a:bodyPr/>
          <a:lstStyle/>
          <a:p>
            <a:pPr marL="391159" indent="-391159" defTabSz="514095">
              <a:spcBef>
                <a:spcPts val="3600"/>
              </a:spcBef>
              <a:defRPr sz="3168"/>
            </a:pPr>
            <a:r>
              <a:t>Developer whose tie is changing, has control over the change</a:t>
            </a:r>
          </a:p>
          <a:p>
            <a:pPr marL="391159" indent="-391159" defTabSz="514095">
              <a:spcBef>
                <a:spcPts val="3600"/>
              </a:spcBef>
              <a:defRPr sz="3168"/>
            </a:pPr>
            <a:r>
              <a:t>The graph changes one tie at a time (</a:t>
            </a:r>
            <a:r>
              <a:rPr b="1">
                <a:latin typeface="Helvetica"/>
                <a:ea typeface="Helvetica"/>
                <a:cs typeface="Helvetica"/>
                <a:sym typeface="Helvetica"/>
              </a:rPr>
              <a:t>1 mini-step</a:t>
            </a:r>
            <a:r>
              <a:t>)</a:t>
            </a:r>
          </a:p>
          <a:p>
            <a:pPr marL="391159" indent="-391159" defTabSz="514095">
              <a:spcBef>
                <a:spcPts val="3600"/>
              </a:spcBef>
              <a:defRPr sz="3168"/>
            </a:pPr>
            <a:r>
              <a:t>The moment of change &amp; the kind of change </a:t>
            </a:r>
            <a:r>
              <a:rPr b="1">
                <a:latin typeface="Helvetica"/>
                <a:ea typeface="Helvetica"/>
                <a:cs typeface="Helvetica"/>
                <a:sym typeface="Helvetica"/>
              </a:rPr>
              <a:t>depends on observed covariates</a:t>
            </a:r>
            <a:r>
              <a:t> and the </a:t>
            </a:r>
            <a:r>
              <a:rPr b="1">
                <a:latin typeface="Helvetica"/>
                <a:ea typeface="Helvetica"/>
                <a:cs typeface="Helvetica"/>
                <a:sym typeface="Helvetica"/>
              </a:rPr>
              <a:t>graph structure</a:t>
            </a:r>
          </a:p>
          <a:p>
            <a:pPr marL="391159" indent="-391159" defTabSz="514095">
              <a:spcBef>
                <a:spcPts val="3600"/>
              </a:spcBef>
              <a:defRPr sz="3168"/>
            </a:pPr>
            <a:r>
              <a:t>The </a:t>
            </a:r>
            <a:r>
              <a:rPr b="1">
                <a:latin typeface="Helvetica"/>
                <a:ea typeface="Helvetica"/>
                <a:cs typeface="Helvetica"/>
                <a:sym typeface="Helvetica"/>
              </a:rPr>
              <a:t>moment of change</a:t>
            </a:r>
            <a:r>
              <a:t> is stochastically determined by the </a:t>
            </a:r>
            <a:r>
              <a:rPr i="1"/>
              <a:t>rate function</a:t>
            </a:r>
            <a:endParaRPr i="1"/>
          </a:p>
          <a:p>
            <a:pPr marL="391159" indent="-391159" defTabSz="514095">
              <a:spcBef>
                <a:spcPts val="3600"/>
              </a:spcBef>
              <a:defRPr sz="3168"/>
            </a:pPr>
            <a:r>
              <a:t>The particular </a:t>
            </a:r>
            <a:r>
              <a:rPr b="1">
                <a:latin typeface="Helvetica"/>
                <a:ea typeface="Helvetica"/>
                <a:cs typeface="Helvetica"/>
                <a:sym typeface="Helvetica"/>
              </a:rPr>
              <a:t>kind of change</a:t>
            </a:r>
            <a:r>
              <a:t> is determined by the objective function</a:t>
            </a:r>
          </a:p>
        </p:txBody>
      </p:sp>
    </p:spTree>
  </p:cSld>
  <p:clrMapOvr>
    <a:masterClrMapping/>
  </p:clrMapOvr>
  <p:transition xmlns:p14="http://schemas.microsoft.com/office/powerpoint/2010/main" spd="med" advClick="1" p14:dur="1000"/>
</p:sld>
</file>

<file path=ppt/slides/slide7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96" name="Shape 696"/>
          <p:cNvSpPr/>
          <p:nvPr>
            <p:ph type="title"/>
          </p:nvPr>
        </p:nvSpPr>
        <p:spPr>
          <a:prstGeom prst="rect">
            <a:avLst/>
          </a:prstGeom>
        </p:spPr>
        <p:txBody>
          <a:bodyPr/>
          <a:lstStyle/>
          <a:p>
            <a:pPr defTabSz="490727">
              <a:defRPr sz="6719"/>
            </a:pPr>
            <a:r>
              <a:rPr sz="5040"/>
              <a:t>Statistical Model</a:t>
            </a:r>
            <a:br/>
            <a:r>
              <a:t>Rate Function</a:t>
            </a:r>
          </a:p>
        </p:txBody>
      </p:sp>
      <p:pic>
        <p:nvPicPr>
          <p:cNvPr id="697" name="Screen Shot 2016-02-09 at 1.30.42 PM.png"/>
          <p:cNvPicPr>
            <a:picLocks noChangeAspect="1"/>
          </p:cNvPicPr>
          <p:nvPr/>
        </p:nvPicPr>
        <p:blipFill>
          <a:blip r:embed="rId3">
            <a:extLst/>
          </a:blip>
          <a:stretch>
            <a:fillRect/>
          </a:stretch>
        </p:blipFill>
        <p:spPr>
          <a:xfrm>
            <a:off x="457114" y="4970629"/>
            <a:ext cx="12090572" cy="925080"/>
          </a:xfrm>
          <a:prstGeom prst="rect">
            <a:avLst/>
          </a:prstGeom>
          <a:ln w="12700">
            <a:miter lim="400000"/>
          </a:ln>
        </p:spPr>
      </p:pic>
      <p:sp>
        <p:nvSpPr>
          <p:cNvPr id="698" name="Shape 698"/>
          <p:cNvSpPr/>
          <p:nvPr/>
        </p:nvSpPr>
        <p:spPr>
          <a:xfrm>
            <a:off x="360908" y="3304461"/>
            <a:ext cx="12090572" cy="9652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3200"/>
              </a:spcBef>
              <a:defRPr sz="2800"/>
            </a:pPr>
            <a:r>
              <a:t>The </a:t>
            </a:r>
            <a:r>
              <a:rPr b="1">
                <a:latin typeface="Helvetica"/>
                <a:ea typeface="Helvetica"/>
                <a:cs typeface="Helvetica"/>
                <a:sym typeface="Helvetica"/>
              </a:rPr>
              <a:t>rate function</a:t>
            </a:r>
            <a:r>
              <a:t> λ</a:t>
            </a:r>
            <a:r>
              <a:rPr baseline="-27272" sz="1100"/>
              <a:t>i</a:t>
            </a:r>
            <a:r>
              <a:t>(x) for developer </a:t>
            </a:r>
            <a:r>
              <a:rPr i="1"/>
              <a:t>i</a:t>
            </a:r>
            <a:r>
              <a:t> is the rate at which developer </a:t>
            </a:r>
            <a:r>
              <a:rPr i="1"/>
              <a:t>i</a:t>
            </a:r>
            <a:r>
              <a:t>’s outgoing connection changes occur.</a:t>
            </a:r>
          </a:p>
        </p:txBody>
      </p:sp>
      <p:sp>
        <p:nvSpPr>
          <p:cNvPr id="699" name="Shape 699"/>
          <p:cNvSpPr/>
          <p:nvPr/>
        </p:nvSpPr>
        <p:spPr>
          <a:xfrm>
            <a:off x="437184" y="6934200"/>
            <a:ext cx="9277046"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spcBef>
                <a:spcPts val="3200"/>
              </a:spcBef>
              <a:defRPr sz="2800"/>
            </a:pPr>
            <a:r>
              <a:t>It models </a:t>
            </a:r>
            <a:r>
              <a:rPr i="1" u="sng"/>
              <a:t>how frequently</a:t>
            </a:r>
            <a:r>
              <a:t> the developers make mini-steps.</a:t>
            </a:r>
          </a:p>
        </p:txBody>
      </p:sp>
      <p:sp>
        <p:nvSpPr>
          <p:cNvPr id="700" name="Shape 700"/>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73.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02" name="Shape 702"/>
          <p:cNvSpPr/>
          <p:nvPr>
            <p:ph type="title"/>
          </p:nvPr>
        </p:nvSpPr>
        <p:spPr>
          <a:prstGeom prst="rect">
            <a:avLst/>
          </a:prstGeom>
        </p:spPr>
        <p:txBody>
          <a:bodyPr/>
          <a:lstStyle/>
          <a:p>
            <a:pPr defTabSz="490727">
              <a:defRPr sz="6719"/>
            </a:pPr>
            <a:r>
              <a:rPr sz="5040"/>
              <a:t>Statistical Model</a:t>
            </a:r>
            <a:br/>
            <a:r>
              <a:t>Objective function</a:t>
            </a:r>
          </a:p>
        </p:txBody>
      </p:sp>
      <p:pic>
        <p:nvPicPr>
          <p:cNvPr id="703" name="Screen Shot 2016-02-09 at 1.35.43 PM.png"/>
          <p:cNvPicPr>
            <a:picLocks noChangeAspect="1"/>
          </p:cNvPicPr>
          <p:nvPr/>
        </p:nvPicPr>
        <p:blipFill>
          <a:blip r:embed="rId3">
            <a:extLst/>
          </a:blip>
          <a:stretch>
            <a:fillRect/>
          </a:stretch>
        </p:blipFill>
        <p:spPr>
          <a:xfrm>
            <a:off x="4375150" y="4241800"/>
            <a:ext cx="4254500" cy="1498600"/>
          </a:xfrm>
          <a:prstGeom prst="rect">
            <a:avLst/>
          </a:prstGeom>
          <a:ln w="12700">
            <a:miter lim="400000"/>
          </a:ln>
        </p:spPr>
      </p:pic>
      <p:sp>
        <p:nvSpPr>
          <p:cNvPr id="704" name="Shape 704"/>
          <p:cNvSpPr/>
          <p:nvPr/>
        </p:nvSpPr>
        <p:spPr>
          <a:xfrm>
            <a:off x="263106" y="3028947"/>
            <a:ext cx="12714406" cy="154940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spcBef>
                <a:spcPts val="3200"/>
              </a:spcBef>
              <a:defRPr sz="2800"/>
            </a:pPr>
            <a:r>
              <a:t>The </a:t>
            </a:r>
            <a:r>
              <a:rPr b="1">
                <a:latin typeface="Helvetica"/>
                <a:ea typeface="Helvetica"/>
                <a:cs typeface="Helvetica"/>
                <a:sym typeface="Helvetica"/>
              </a:rPr>
              <a:t>objective function</a:t>
            </a:r>
            <a:r>
              <a:t> f</a:t>
            </a:r>
            <a:r>
              <a:rPr baseline="-27272" sz="1100"/>
              <a:t>i</a:t>
            </a:r>
            <a:r>
              <a:t>(s) for developer i is the value attached to the network configuration x. </a:t>
            </a:r>
            <a:endParaRPr sz="1200"/>
          </a:p>
        </p:txBody>
      </p:sp>
      <p:sp>
        <p:nvSpPr>
          <p:cNvPr id="705" name="Shape 705"/>
          <p:cNvSpPr/>
          <p:nvPr/>
        </p:nvSpPr>
        <p:spPr>
          <a:xfrm>
            <a:off x="370222" y="7264399"/>
            <a:ext cx="12500174"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45722" indent="-345722" algn="l">
              <a:spcBef>
                <a:spcPts val="3200"/>
              </a:spcBef>
              <a:buSzPct val="75000"/>
              <a:buChar char="•"/>
              <a:defRPr sz="1200"/>
            </a:pPr>
            <a:r>
              <a:t>Functions s</a:t>
            </a:r>
            <a:r>
              <a:rPr baseline="-25000"/>
              <a:t>ik</a:t>
            </a:r>
            <a:r>
              <a:t>(x) are the effects we define. Parameters β = (β</a:t>
            </a:r>
            <a:r>
              <a:rPr baseline="-25000"/>
              <a:t>1</a:t>
            </a:r>
            <a:r>
              <a:t>, ..., β</a:t>
            </a:r>
            <a:r>
              <a:rPr baseline="-25000"/>
              <a:t>L</a:t>
            </a:r>
            <a:r>
              <a:t>) is to be estimated. </a:t>
            </a:r>
          </a:p>
          <a:p>
            <a:pPr marL="345722" indent="-345722" algn="l">
              <a:spcBef>
                <a:spcPts val="3200"/>
              </a:spcBef>
              <a:buSzPct val="75000"/>
              <a:buChar char="•"/>
              <a:defRPr sz="1200"/>
            </a:pPr>
            <a:r>
              <a:t>Idea: Given the opportunity to make a change in his out-going tie variables (X</a:t>
            </a:r>
            <a:r>
              <a:rPr baseline="-25000"/>
              <a:t>i1</a:t>
            </a:r>
            <a:r>
              <a:t>,...,X</a:t>
            </a:r>
            <a:r>
              <a:rPr baseline="-25000"/>
              <a:t>ig</a:t>
            </a:r>
            <a:r>
              <a:t>), developer i selects the change that gives the greatest increase in the objective function.</a:t>
            </a:r>
          </a:p>
        </p:txBody>
      </p:sp>
      <p:sp>
        <p:nvSpPr>
          <p:cNvPr id="706" name="Shape 706"/>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74.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08" name="Shape 708"/>
          <p:cNvSpPr/>
          <p:nvPr>
            <p:ph type="title"/>
          </p:nvPr>
        </p:nvSpPr>
        <p:spPr>
          <a:prstGeom prst="rect">
            <a:avLst/>
          </a:prstGeom>
        </p:spPr>
        <p:txBody>
          <a:bodyPr/>
          <a:lstStyle/>
          <a:p>
            <a:pPr defTabSz="549148">
              <a:defRPr sz="5640"/>
            </a:pPr>
            <a:r>
              <a:t>Statistical Model</a:t>
            </a:r>
          </a:p>
          <a:p>
            <a:pPr defTabSz="549148">
              <a:defRPr sz="7519"/>
            </a:pPr>
            <a:r>
              <a:t>Simulation and Estimation</a:t>
            </a:r>
          </a:p>
        </p:txBody>
      </p:sp>
      <p:sp>
        <p:nvSpPr>
          <p:cNvPr id="709" name="Shape 709"/>
          <p:cNvSpPr/>
          <p:nvPr>
            <p:ph type="body" idx="1"/>
          </p:nvPr>
        </p:nvSpPr>
        <p:spPr>
          <a:xfrm>
            <a:off x="952500" y="2438400"/>
            <a:ext cx="10853292" cy="6299200"/>
          </a:xfrm>
          <a:prstGeom prst="rect">
            <a:avLst/>
          </a:prstGeom>
        </p:spPr>
        <p:txBody>
          <a:bodyPr/>
          <a:lstStyle/>
          <a:p>
            <a:pPr/>
            <a:r>
              <a:t>Using Method of Moments (MoM)</a:t>
            </a:r>
          </a:p>
          <a:p>
            <a:pPr lvl="1">
              <a:defRPr sz="2900"/>
            </a:pPr>
            <a:r>
              <a:t>Equate the observed sample statistics to the theoretical population statistics and solve the equation to find the coefficients</a:t>
            </a:r>
          </a:p>
          <a:p>
            <a:pPr/>
            <a:r>
              <a:t>Markov Chain Monte Carlo (MCMC) estimation</a:t>
            </a:r>
          </a:p>
          <a:p>
            <a:pPr lvl="1">
              <a:defRPr sz="2900"/>
            </a:pPr>
            <a:r>
              <a:t>Simulate the network evolution, and estimate the model based on the simulations</a:t>
            </a:r>
          </a:p>
        </p:txBody>
      </p:sp>
      <p:sp>
        <p:nvSpPr>
          <p:cNvPr id="710" name="Shape 710"/>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11" name="Shape 711"/>
          <p:cNvSpPr/>
          <p:nvPr/>
        </p:nvSpPr>
        <p:spPr>
          <a:xfrm>
            <a:off x="3849030" y="8388350"/>
            <a:ext cx="506023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pPr/>
            <a:r>
              <a:t>We fitted/have a model</a:t>
            </a: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67" name="Shape 167"/>
          <p:cNvSpPr/>
          <p:nvPr>
            <p:ph type="title"/>
          </p:nvPr>
        </p:nvSpPr>
        <p:spPr>
          <a:prstGeom prst="rect">
            <a:avLst/>
          </a:prstGeom>
        </p:spPr>
        <p:txBody>
          <a:bodyPr/>
          <a:lstStyle/>
          <a:p>
            <a:pPr/>
            <a:r>
              <a:t>Whom are we helping?</a:t>
            </a:r>
          </a:p>
        </p:txBody>
      </p:sp>
      <p:sp>
        <p:nvSpPr>
          <p:cNvPr id="168" name="Shape 168"/>
          <p:cNvSpPr/>
          <p:nvPr>
            <p:ph type="body" idx="1"/>
          </p:nvPr>
        </p:nvSpPr>
        <p:spPr>
          <a:xfrm>
            <a:off x="965200" y="2387600"/>
            <a:ext cx="10094417" cy="6286500"/>
          </a:xfrm>
          <a:prstGeom prst="rect">
            <a:avLst/>
          </a:prstGeom>
        </p:spPr>
        <p:txBody>
          <a:bodyPr/>
          <a:lstStyle/>
          <a:p>
            <a:pPr/>
            <a:r>
              <a:t>Many depend on Open Source</a:t>
            </a:r>
          </a:p>
          <a:p>
            <a:pPr lvl="1"/>
            <a:r>
              <a:t>Developer, sponsors, companies, stake-holders can make better-informed decision with the insights of our research</a:t>
            </a:r>
          </a:p>
          <a:p>
            <a:pPr/>
            <a:r>
              <a:t>It is important to be affiliated or using a healthy live project, vs. a project that’s in the process of self-destructing</a:t>
            </a:r>
          </a:p>
        </p:txBody>
      </p:sp>
      <p:sp>
        <p:nvSpPr>
          <p:cNvPr id="169" name="Shape 169"/>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DCDEE0"/>
        </a:solidFill>
      </p:bgPr>
    </p:bg>
    <p:spTree>
      <p:nvGrpSpPr>
        <p:cNvPr id="1" name=""/>
        <p:cNvGrpSpPr/>
        <p:nvPr/>
      </p:nvGrpSpPr>
      <p:grpSpPr>
        <a:xfrm>
          <a:off x="0" y="0"/>
          <a:ext cx="0" cy="0"/>
          <a:chOff x="0" y="0"/>
          <a:chExt cx="0" cy="0"/>
        </a:xfrm>
      </p:grpSpPr>
      <p:sp>
        <p:nvSpPr>
          <p:cNvPr id="173" name="Shape 173"/>
          <p:cNvSpPr/>
          <p:nvPr>
            <p:ph type="body" idx="1"/>
          </p:nvPr>
        </p:nvSpPr>
        <p:spPr>
          <a:xfrm>
            <a:off x="952500" y="2603500"/>
            <a:ext cx="11099800" cy="4715658"/>
          </a:xfrm>
          <a:prstGeom prst="rect">
            <a:avLst/>
          </a:prstGeom>
        </p:spPr>
        <p:txBody>
          <a:bodyPr/>
          <a:lstStyle/>
          <a:p>
            <a:pPr marL="0" indent="0">
              <a:buSzTx/>
              <a:buNone/>
              <a:defRPr sz="800">
                <a:solidFill>
                  <a:srgbClr val="DCDEE0"/>
                </a:solidFill>
              </a:defRPr>
            </a:pPr>
            <a:r>
              <a:t>'</a:t>
            </a:r>
            <a:r>
              <a:rPr u="sng">
                <a:hlinkClick r:id="rId2" invalidUrl="" action="" tgtFrame="" tooltip="" history="1" highlightClick="0" endSnd="0"/>
              </a:rPr>
              <a:t>abalashov@evaristesys.com</a:t>
            </a:r>
            <a:r>
              <a:t>'</a:t>
            </a:r>
            <a:br/>
            <a:r>
              <a:t>'2008-08-04 18:56:57’ </a:t>
            </a:r>
            <a:br/>
            <a:r>
              <a:t>'[Kamailio-Devel] [Kamailio-Users]  1.4.0 release plans,\n project matters'</a:t>
            </a:r>
          </a:p>
          <a:p>
            <a:pPr marL="0" indent="0" algn="ctr">
              <a:buSzTx/>
              <a:buNone/>
              <a:defRPr i="1" sz="3500"/>
            </a:pPr>
            <a:r>
              <a:rPr b="1">
                <a:latin typeface="Helvetica"/>
                <a:ea typeface="Helvetica"/>
                <a:cs typeface="Helvetica"/>
                <a:sym typeface="Helvetica"/>
              </a:rPr>
              <a:t>“</a:t>
            </a:r>
            <a:r>
              <a:t>[…] this seems to be a back-room affair that is still playing out. […] Industry is just as afraid of "fly-by-night" open source packages as it is of fly-by-night vendors that may not be around tomorrow.</a:t>
            </a:r>
            <a:r>
              <a:rPr b="1">
                <a:latin typeface="Helvetica"/>
                <a:ea typeface="Helvetica"/>
                <a:cs typeface="Helvetica"/>
                <a:sym typeface="Helvetica"/>
              </a:rPr>
              <a:t>”</a:t>
            </a:r>
          </a:p>
        </p:txBody>
      </p:sp>
    </p:spTree>
  </p:cSld>
  <p:clrMapOvr>
    <a:masterClrMapping/>
  </p:clrMapOvr>
  <p:transition xmlns:p14="http://schemas.microsoft.com/office/powerpoint/2010/main" spd="med" advClick="1" p14:dur="1000"/>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